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4"/>
  </p:notesMasterIdLst>
  <p:sldIdLst>
    <p:sldId id="296" r:id="rId5"/>
    <p:sldId id="300" r:id="rId6"/>
    <p:sldId id="256" r:id="rId7"/>
    <p:sldId id="257" r:id="rId8"/>
    <p:sldId id="301"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91D6"/>
    <a:srgbClr val="6CB756"/>
    <a:srgbClr val="3BEE62"/>
    <a:srgbClr val="CCE4F1"/>
    <a:srgbClr val="80BDD4"/>
    <a:srgbClr val="007A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B101EA-62D5-E145-9105-A8D0AB60C6C6}" v="60" dt="2024-04-08T16:57:37.2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91"/>
    <p:restoredTop sz="94014"/>
  </p:normalViewPr>
  <p:slideViewPr>
    <p:cSldViewPr snapToGrid="0" snapToObjects="1">
      <p:cViewPr varScale="1">
        <p:scale>
          <a:sx n="104" d="100"/>
          <a:sy n="104" d="100"/>
        </p:scale>
        <p:origin x="6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Trippier" userId="33b73082-37f2-4570-8c51-08cb49ca061a" providerId="ADAL" clId="{BEB101EA-62D5-E145-9105-A8D0AB60C6C6}"/>
    <pc:docChg chg="modSld">
      <pc:chgData name="Chloe Trippier" userId="33b73082-37f2-4570-8c51-08cb49ca061a" providerId="ADAL" clId="{BEB101EA-62D5-E145-9105-A8D0AB60C6C6}" dt="2024-04-08T16:57:43.209" v="44" actId="207"/>
      <pc:docMkLst>
        <pc:docMk/>
      </pc:docMkLst>
      <pc:sldChg chg="modSp mod setBg">
        <pc:chgData name="Chloe Trippier" userId="33b73082-37f2-4570-8c51-08cb49ca061a" providerId="ADAL" clId="{BEB101EA-62D5-E145-9105-A8D0AB60C6C6}" dt="2024-04-08T16:56:23.906" v="16" actId="207"/>
        <pc:sldMkLst>
          <pc:docMk/>
          <pc:sldMk cId="0" sldId="257"/>
        </pc:sldMkLst>
        <pc:spChg chg="mod">
          <ac:chgData name="Chloe Trippier" userId="33b73082-37f2-4570-8c51-08cb49ca061a" providerId="ADAL" clId="{BEB101EA-62D5-E145-9105-A8D0AB60C6C6}" dt="2024-04-08T15:07:52.795" v="3" actId="2711"/>
          <ac:spMkLst>
            <pc:docMk/>
            <pc:sldMk cId="0" sldId="257"/>
            <ac:spMk id="2" creationId="{F68654FE-E026-1BFE-1753-EBF5B2A342EB}"/>
          </ac:spMkLst>
        </pc:spChg>
        <pc:spChg chg="mod">
          <ac:chgData name="Chloe Trippier" userId="33b73082-37f2-4570-8c51-08cb49ca061a" providerId="ADAL" clId="{BEB101EA-62D5-E145-9105-A8D0AB60C6C6}" dt="2024-04-08T16:56:23.906" v="16" actId="207"/>
          <ac:spMkLst>
            <pc:docMk/>
            <pc:sldMk cId="0" sldId="257"/>
            <ac:spMk id="3" creationId="{C9DE7966-ED74-1E17-2F62-250BF6469052}"/>
          </ac:spMkLst>
        </pc:spChg>
      </pc:sldChg>
      <pc:sldChg chg="modSp mod setBg">
        <pc:chgData name="Chloe Trippier" userId="33b73082-37f2-4570-8c51-08cb49ca061a" providerId="ADAL" clId="{BEB101EA-62D5-E145-9105-A8D0AB60C6C6}" dt="2024-04-08T16:56:33.792" v="19" actId="207"/>
        <pc:sldMkLst>
          <pc:docMk/>
          <pc:sldMk cId="1664050518" sldId="278"/>
        </pc:sldMkLst>
        <pc:spChg chg="mod">
          <ac:chgData name="Chloe Trippier" userId="33b73082-37f2-4570-8c51-08cb49ca061a" providerId="ADAL" clId="{BEB101EA-62D5-E145-9105-A8D0AB60C6C6}" dt="2024-04-08T16:56:33.792" v="19" actId="207"/>
          <ac:spMkLst>
            <pc:docMk/>
            <pc:sldMk cId="1664050518" sldId="278"/>
            <ac:spMk id="28" creationId="{E656213F-F5F3-250B-38C7-0550645645DC}"/>
          </ac:spMkLst>
        </pc:spChg>
      </pc:sldChg>
      <pc:sldChg chg="modSp mod setBg">
        <pc:chgData name="Chloe Trippier" userId="33b73082-37f2-4570-8c51-08cb49ca061a" providerId="ADAL" clId="{BEB101EA-62D5-E145-9105-A8D0AB60C6C6}" dt="2024-04-08T16:56:42.543" v="22" actId="207"/>
        <pc:sldMkLst>
          <pc:docMk/>
          <pc:sldMk cId="3393566346" sldId="279"/>
        </pc:sldMkLst>
        <pc:spChg chg="mod">
          <ac:chgData name="Chloe Trippier" userId="33b73082-37f2-4570-8c51-08cb49ca061a" providerId="ADAL" clId="{BEB101EA-62D5-E145-9105-A8D0AB60C6C6}" dt="2024-04-08T15:08:20.403" v="5" actId="2711"/>
          <ac:spMkLst>
            <pc:docMk/>
            <pc:sldMk cId="3393566346" sldId="279"/>
            <ac:spMk id="2" creationId="{44BE6879-FAF1-4727-9816-1C894B60A721}"/>
          </ac:spMkLst>
        </pc:spChg>
        <pc:spChg chg="mod">
          <ac:chgData name="Chloe Trippier" userId="33b73082-37f2-4570-8c51-08cb49ca061a" providerId="ADAL" clId="{BEB101EA-62D5-E145-9105-A8D0AB60C6C6}" dt="2024-04-08T16:56:42.543" v="22" actId="207"/>
          <ac:spMkLst>
            <pc:docMk/>
            <pc:sldMk cId="3393566346" sldId="279"/>
            <ac:spMk id="28" creationId="{25BBBE44-5EA1-9B7B-1213-C11D40ED76AD}"/>
          </ac:spMkLst>
        </pc:spChg>
      </pc:sldChg>
      <pc:sldChg chg="modSp mod">
        <pc:chgData name="Chloe Trippier" userId="33b73082-37f2-4570-8c51-08cb49ca061a" providerId="ADAL" clId="{BEB101EA-62D5-E145-9105-A8D0AB60C6C6}" dt="2024-04-08T15:08:35.404" v="7" actId="2711"/>
        <pc:sldMkLst>
          <pc:docMk/>
          <pc:sldMk cId="964918642" sldId="280"/>
        </pc:sldMkLst>
        <pc:spChg chg="mod">
          <ac:chgData name="Chloe Trippier" userId="33b73082-37f2-4570-8c51-08cb49ca061a" providerId="ADAL" clId="{BEB101EA-62D5-E145-9105-A8D0AB60C6C6}" dt="2024-04-08T15:08:35.404" v="7" actId="2711"/>
          <ac:spMkLst>
            <pc:docMk/>
            <pc:sldMk cId="964918642" sldId="280"/>
            <ac:spMk id="2" creationId="{6C9273A6-5AB5-76E1-EE4E-3667C5B048D3}"/>
          </ac:spMkLst>
        </pc:spChg>
      </pc:sldChg>
      <pc:sldChg chg="modSp mod setBg">
        <pc:chgData name="Chloe Trippier" userId="33b73082-37f2-4570-8c51-08cb49ca061a" providerId="ADAL" clId="{BEB101EA-62D5-E145-9105-A8D0AB60C6C6}" dt="2024-04-08T16:56:50.978" v="25" actId="207"/>
        <pc:sldMkLst>
          <pc:docMk/>
          <pc:sldMk cId="1009378953" sldId="281"/>
        </pc:sldMkLst>
        <pc:spChg chg="mod">
          <ac:chgData name="Chloe Trippier" userId="33b73082-37f2-4570-8c51-08cb49ca061a" providerId="ADAL" clId="{BEB101EA-62D5-E145-9105-A8D0AB60C6C6}" dt="2024-04-08T15:08:46.373" v="8" actId="2711"/>
          <ac:spMkLst>
            <pc:docMk/>
            <pc:sldMk cId="1009378953" sldId="281"/>
            <ac:spMk id="2" creationId="{ABD61AEC-3B21-0FE2-59E7-B725064617A0}"/>
          </ac:spMkLst>
        </pc:spChg>
        <pc:spChg chg="mod">
          <ac:chgData name="Chloe Trippier" userId="33b73082-37f2-4570-8c51-08cb49ca061a" providerId="ADAL" clId="{BEB101EA-62D5-E145-9105-A8D0AB60C6C6}" dt="2024-04-08T16:56:50.978" v="25" actId="207"/>
          <ac:spMkLst>
            <pc:docMk/>
            <pc:sldMk cId="1009378953" sldId="281"/>
            <ac:spMk id="30" creationId="{78552A9B-9A53-EF04-58D3-D1C09E07AAE9}"/>
          </ac:spMkLst>
        </pc:spChg>
      </pc:sldChg>
      <pc:sldChg chg="modSp mod setBg">
        <pc:chgData name="Chloe Trippier" userId="33b73082-37f2-4570-8c51-08cb49ca061a" providerId="ADAL" clId="{BEB101EA-62D5-E145-9105-A8D0AB60C6C6}" dt="2024-04-08T16:56:59.265" v="28" actId="207"/>
        <pc:sldMkLst>
          <pc:docMk/>
          <pc:sldMk cId="3288493518" sldId="282"/>
        </pc:sldMkLst>
        <pc:spChg chg="mod">
          <ac:chgData name="Chloe Trippier" userId="33b73082-37f2-4570-8c51-08cb49ca061a" providerId="ADAL" clId="{BEB101EA-62D5-E145-9105-A8D0AB60C6C6}" dt="2024-04-08T15:08:55.943" v="9" actId="2711"/>
          <ac:spMkLst>
            <pc:docMk/>
            <pc:sldMk cId="3288493518" sldId="282"/>
            <ac:spMk id="2" creationId="{6EFBC8C3-E2AC-7E11-C71D-49770004910C}"/>
          </ac:spMkLst>
        </pc:spChg>
        <pc:spChg chg="mod">
          <ac:chgData name="Chloe Trippier" userId="33b73082-37f2-4570-8c51-08cb49ca061a" providerId="ADAL" clId="{BEB101EA-62D5-E145-9105-A8D0AB60C6C6}" dt="2024-04-08T16:56:59.265" v="28" actId="207"/>
          <ac:spMkLst>
            <pc:docMk/>
            <pc:sldMk cId="3288493518" sldId="282"/>
            <ac:spMk id="34" creationId="{0C0F96D7-30B5-3B32-1E82-01F50B2D2370}"/>
          </ac:spMkLst>
        </pc:spChg>
      </pc:sldChg>
      <pc:sldChg chg="modSp mod setBg">
        <pc:chgData name="Chloe Trippier" userId="33b73082-37f2-4570-8c51-08cb49ca061a" providerId="ADAL" clId="{BEB101EA-62D5-E145-9105-A8D0AB60C6C6}" dt="2024-04-08T16:57:07.333" v="31" actId="207"/>
        <pc:sldMkLst>
          <pc:docMk/>
          <pc:sldMk cId="2035058923" sldId="284"/>
        </pc:sldMkLst>
        <pc:spChg chg="mod">
          <ac:chgData name="Chloe Trippier" userId="33b73082-37f2-4570-8c51-08cb49ca061a" providerId="ADAL" clId="{BEB101EA-62D5-E145-9105-A8D0AB60C6C6}" dt="2024-04-08T16:57:07.333" v="31" actId="207"/>
          <ac:spMkLst>
            <pc:docMk/>
            <pc:sldMk cId="2035058923" sldId="284"/>
            <ac:spMk id="30" creationId="{95521D7C-6288-07D0-D72C-D769579B1C97}"/>
          </ac:spMkLst>
        </pc:spChg>
      </pc:sldChg>
      <pc:sldChg chg="modSp mod setBg">
        <pc:chgData name="Chloe Trippier" userId="33b73082-37f2-4570-8c51-08cb49ca061a" providerId="ADAL" clId="{BEB101EA-62D5-E145-9105-A8D0AB60C6C6}" dt="2024-04-08T16:57:14.219" v="34" actId="207"/>
        <pc:sldMkLst>
          <pc:docMk/>
          <pc:sldMk cId="274689503" sldId="285"/>
        </pc:sldMkLst>
        <pc:spChg chg="mod">
          <ac:chgData name="Chloe Trippier" userId="33b73082-37f2-4570-8c51-08cb49ca061a" providerId="ADAL" clId="{BEB101EA-62D5-E145-9105-A8D0AB60C6C6}" dt="2024-04-08T16:57:14.219" v="34" actId="207"/>
          <ac:spMkLst>
            <pc:docMk/>
            <pc:sldMk cId="274689503" sldId="285"/>
            <ac:spMk id="4" creationId="{89FA5380-A04D-DDFE-8F9D-133AF8F3FC70}"/>
          </ac:spMkLst>
        </pc:spChg>
      </pc:sldChg>
      <pc:sldChg chg="modSp mod setBg">
        <pc:chgData name="Chloe Trippier" userId="33b73082-37f2-4570-8c51-08cb49ca061a" providerId="ADAL" clId="{BEB101EA-62D5-E145-9105-A8D0AB60C6C6}" dt="2024-04-08T16:57:25.205" v="37" actId="207"/>
        <pc:sldMkLst>
          <pc:docMk/>
          <pc:sldMk cId="4082113597" sldId="287"/>
        </pc:sldMkLst>
        <pc:spChg chg="mod">
          <ac:chgData name="Chloe Trippier" userId="33b73082-37f2-4570-8c51-08cb49ca061a" providerId="ADAL" clId="{BEB101EA-62D5-E145-9105-A8D0AB60C6C6}" dt="2024-04-08T16:57:25.205" v="37" actId="207"/>
          <ac:spMkLst>
            <pc:docMk/>
            <pc:sldMk cId="4082113597" sldId="287"/>
            <ac:spMk id="3" creationId="{B95217D4-AF79-02E4-FCD9-2EA71271C1C7}"/>
          </ac:spMkLst>
        </pc:spChg>
      </pc:sldChg>
      <pc:sldChg chg="modSp mod setBg">
        <pc:chgData name="Chloe Trippier" userId="33b73082-37f2-4570-8c51-08cb49ca061a" providerId="ADAL" clId="{BEB101EA-62D5-E145-9105-A8D0AB60C6C6}" dt="2024-04-08T16:57:32.206" v="40" actId="207"/>
        <pc:sldMkLst>
          <pc:docMk/>
          <pc:sldMk cId="2465085841" sldId="288"/>
        </pc:sldMkLst>
        <pc:spChg chg="mod">
          <ac:chgData name="Chloe Trippier" userId="33b73082-37f2-4570-8c51-08cb49ca061a" providerId="ADAL" clId="{BEB101EA-62D5-E145-9105-A8D0AB60C6C6}" dt="2024-04-08T16:57:32.206" v="40" actId="207"/>
          <ac:spMkLst>
            <pc:docMk/>
            <pc:sldMk cId="2465085841" sldId="288"/>
            <ac:spMk id="3" creationId="{45CE9B73-CAB5-7100-FE53-DE049CE7B43C}"/>
          </ac:spMkLst>
        </pc:spChg>
      </pc:sldChg>
      <pc:sldChg chg="modSp mod setBg">
        <pc:chgData name="Chloe Trippier" userId="33b73082-37f2-4570-8c51-08cb49ca061a" providerId="ADAL" clId="{BEB101EA-62D5-E145-9105-A8D0AB60C6C6}" dt="2024-04-08T16:57:43.209" v="44" actId="207"/>
        <pc:sldMkLst>
          <pc:docMk/>
          <pc:sldMk cId="1068558079" sldId="290"/>
        </pc:sldMkLst>
        <pc:spChg chg="mod">
          <ac:chgData name="Chloe Trippier" userId="33b73082-37f2-4570-8c51-08cb49ca061a" providerId="ADAL" clId="{BEB101EA-62D5-E145-9105-A8D0AB60C6C6}" dt="2024-04-08T16:57:43.209" v="44" actId="207"/>
          <ac:spMkLst>
            <pc:docMk/>
            <pc:sldMk cId="1068558079" sldId="290"/>
            <ac:spMk id="8" creationId="{06336EA2-192C-0EC6-B717-6D7FC6867152}"/>
          </ac:spMkLst>
        </pc:spChg>
      </pc:sldChg>
      <pc:sldChg chg="modSp mod setBg">
        <pc:chgData name="Chloe Trippier" userId="33b73082-37f2-4570-8c51-08cb49ca061a" providerId="ADAL" clId="{BEB101EA-62D5-E145-9105-A8D0AB60C6C6}" dt="2024-04-08T16:56:17.373" v="12" actId="207"/>
        <pc:sldMkLst>
          <pc:docMk/>
          <pc:sldMk cId="1695485772" sldId="300"/>
        </pc:sldMkLst>
        <pc:spChg chg="mod">
          <ac:chgData name="Chloe Trippier" userId="33b73082-37f2-4570-8c51-08cb49ca061a" providerId="ADAL" clId="{BEB101EA-62D5-E145-9105-A8D0AB60C6C6}" dt="2024-04-08T15:07:41.034" v="2" actId="207"/>
          <ac:spMkLst>
            <pc:docMk/>
            <pc:sldMk cId="1695485772" sldId="300"/>
            <ac:spMk id="6" creationId="{E0759386-AC82-4EE0-25FC-263D15BA3F8F}"/>
          </ac:spMkLst>
        </pc:spChg>
        <pc:spChg chg="mod">
          <ac:chgData name="Chloe Trippier" userId="33b73082-37f2-4570-8c51-08cb49ca061a" providerId="ADAL" clId="{BEB101EA-62D5-E145-9105-A8D0AB60C6C6}" dt="2024-04-08T16:56:17.373" v="12" actId="207"/>
          <ac:spMkLst>
            <pc:docMk/>
            <pc:sldMk cId="1695485772" sldId="300"/>
            <ac:spMk id="30" creationId="{B0B4D732-3228-965D-C9BA-74B3CD850DFE}"/>
          </ac:spMkLst>
        </pc:spChg>
        <pc:spChg chg="mod">
          <ac:chgData name="Chloe Trippier" userId="33b73082-37f2-4570-8c51-08cb49ca061a" providerId="ADAL" clId="{BEB101EA-62D5-E145-9105-A8D0AB60C6C6}" dt="2024-04-08T16:56:17.373" v="12" actId="207"/>
          <ac:spMkLst>
            <pc:docMk/>
            <pc:sldMk cId="1695485772" sldId="300"/>
            <ac:spMk id="31" creationId="{E8CF8E71-0270-5FCE-21C1-011ADA396C56}"/>
          </ac:spMkLst>
        </pc:spChg>
      </pc:sldChg>
      <pc:sldChg chg="modSp mod">
        <pc:chgData name="Chloe Trippier" userId="33b73082-37f2-4570-8c51-08cb49ca061a" providerId="ADAL" clId="{BEB101EA-62D5-E145-9105-A8D0AB60C6C6}" dt="2024-04-08T15:08:01.848" v="4" actId="2711"/>
        <pc:sldMkLst>
          <pc:docMk/>
          <pc:sldMk cId="1754995416" sldId="301"/>
        </pc:sldMkLst>
        <pc:spChg chg="mod">
          <ac:chgData name="Chloe Trippier" userId="33b73082-37f2-4570-8c51-08cb49ca061a" providerId="ADAL" clId="{BEB101EA-62D5-E145-9105-A8D0AB60C6C6}" dt="2024-04-08T15:08:01.848" v="4" actId="2711"/>
          <ac:spMkLst>
            <pc:docMk/>
            <pc:sldMk cId="1754995416" sldId="301"/>
            <ac:spMk id="2" creationId="{F68654FE-E026-1BFE-1753-EBF5B2A342E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2/13/2025</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extLst>
      <p:ext uri="{BB962C8B-B14F-4D97-AF65-F5344CB8AC3E}">
        <p14:creationId xmlns:p14="http://schemas.microsoft.com/office/powerpoint/2010/main" val="279269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3</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2/13/2025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2/13/2025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2/13/2025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2/13/2025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2/13/2025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2/13/2025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emf"/></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www.statwarscompetition.com/climatechalleng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3.png"/><Relationship Id="rId4" Type="http://schemas.openxmlformats.org/officeDocument/2006/relationships/hyperlink" Target="https://www.youtube.com/watch?v=a9yO-K8mwL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58104" y="2690144"/>
            <a:ext cx="4255030" cy="738664"/>
          </a:xfrm>
          <a:prstGeom prst="rect">
            <a:avLst/>
          </a:prstGeom>
          <a:noFill/>
        </p:spPr>
        <p:txBody>
          <a:bodyPr wrap="square" rtlCol="0">
            <a:spAutoFit/>
          </a:bodyPr>
          <a:lstStyle/>
          <a:p>
            <a:r>
              <a:rPr lang="en-GB" sz="1400" b="1" dirty="0">
                <a:solidFill>
                  <a:srgbClr val="6CB756"/>
                </a:solidFill>
                <a:latin typeface="Ubuntu" panose="020B0504030602030204" pitchFamily="34" charset="0"/>
                <a:ea typeface="Arial" panose="020B0604020202020204" pitchFamily="34" charset="0"/>
              </a:rPr>
              <a:t>Lesson One: What is Climate Change?</a:t>
            </a:r>
            <a:endParaRPr lang="en-GB" sz="1400" b="1" dirty="0">
              <a:solidFill>
                <a:srgbClr val="6CB756"/>
              </a:solidFill>
              <a:latin typeface="Ubuntu" panose="020B0504030602030204" pitchFamily="34" charset="0"/>
            </a:endParaRPr>
          </a:p>
          <a:p>
            <a:r>
              <a:rPr lang="en-GB" sz="1400" b="1" dirty="0">
                <a:solidFill>
                  <a:srgbClr val="6DB756"/>
                </a:solidFill>
                <a:latin typeface="Ubuntu" panose="020B0504030602030204" pitchFamily="34" charset="0"/>
                <a:ea typeface="Arial" panose="020B0604020202020204" pitchFamily="34" charset="0"/>
              </a:rPr>
              <a:t>Lesson Two: </a:t>
            </a:r>
            <a:r>
              <a:rPr lang="en-GB" sz="1400" b="1" dirty="0">
                <a:solidFill>
                  <a:srgbClr val="6CB756"/>
                </a:solidFill>
                <a:latin typeface="Ubuntu" panose="020B0504030602030204" pitchFamily="34" charset="0"/>
                <a:ea typeface="Arial" panose="020B0604020202020204" pitchFamily="34" charset="0"/>
              </a:rPr>
              <a:t>Understanding the Problem and Your Own Carbon Footprint. </a:t>
            </a:r>
            <a:endParaRPr lang="en-US" sz="1400" b="1" dirty="0">
              <a:solidFill>
                <a:srgbClr val="6CB756"/>
              </a:solidFill>
              <a:latin typeface="Ubuntu" panose="020B050403060203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58104" y="1344818"/>
            <a:ext cx="2049928" cy="677108"/>
          </a:xfrm>
          <a:prstGeom prst="rect">
            <a:avLst/>
          </a:prstGeom>
          <a:noFill/>
        </p:spPr>
        <p:txBody>
          <a:bodyPr wrap="square" rtlCol="0">
            <a:spAutoFit/>
          </a:bodyPr>
          <a:lstStyle/>
          <a:p>
            <a:r>
              <a:rPr lang="en-GB" sz="3800" b="1" dirty="0">
                <a:solidFill>
                  <a:srgbClr val="2E91D6"/>
                </a:solidFill>
                <a:latin typeface="Ubuntu" panose="020B0504030602030204" pitchFamily="34" charset="0"/>
                <a:ea typeface="Ubuntu" panose="020B0504030602030204" pitchFamily="34" charset="0"/>
                <a:cs typeface="Ubuntu" panose="020B0504030602030204" pitchFamily="34" charset="0"/>
              </a:rPr>
              <a:t>STEP 1:</a:t>
            </a:r>
            <a:endParaRPr lang="en-US" sz="3800" b="1" dirty="0">
              <a:solidFill>
                <a:srgbClr val="2D91D6"/>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258104" y="1959799"/>
            <a:ext cx="3655745" cy="707886"/>
          </a:xfrm>
          <a:prstGeom prst="rect">
            <a:avLst/>
          </a:prstGeom>
          <a:noFill/>
        </p:spPr>
        <p:txBody>
          <a:bodyPr wrap="square" rtlCol="0">
            <a:spAutoFit/>
          </a:bodyPr>
          <a:lstStyle/>
          <a:p>
            <a:r>
              <a:rPr lang="en-GB" sz="2000" b="1" dirty="0">
                <a:solidFill>
                  <a:srgbClr val="2E91D6"/>
                </a:solidFill>
                <a:latin typeface="Ubuntu" panose="020B0504030602030204" pitchFamily="34" charset="0"/>
                <a:ea typeface="Ubuntu" panose="020B0504030602030204" pitchFamily="34" charset="0"/>
                <a:cs typeface="Ubuntu" panose="020B0504030602030204" pitchFamily="34" charset="0"/>
              </a:rPr>
              <a:t>Collect and Capture your own Carbon Data.</a:t>
            </a:r>
            <a:endParaRPr lang="en-US" sz="2000" b="1" dirty="0">
              <a:solidFill>
                <a:srgbClr val="2D91D6"/>
              </a:solidFill>
              <a:latin typeface="Arial" panose="020B0604020202020204" pitchFamily="34" charset="0"/>
              <a:cs typeface="Arial" panose="020B0604020202020204" pitchFamily="34" charset="0"/>
            </a:endParaRP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53100" y="3501172"/>
            <a:ext cx="380983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descr="A green and black text&#10;&#10;Description automatically generated">
            <a:extLst>
              <a:ext uri="{FF2B5EF4-FFF2-40B4-BE49-F238E27FC236}">
                <a16:creationId xmlns:a16="http://schemas.microsoft.com/office/drawing/2014/main" id="{D35E47EF-1A02-7885-E486-3BECA6AFD69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8" name="Picture 7" descr="A vase with leaves in it&#10;&#10;Description automatically generated">
            <a:extLst>
              <a:ext uri="{FF2B5EF4-FFF2-40B4-BE49-F238E27FC236}">
                <a16:creationId xmlns:a16="http://schemas.microsoft.com/office/drawing/2014/main" id="{DBC3B5DA-7E2F-EE64-484E-5131BEE600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45752" y="1253937"/>
            <a:ext cx="679734" cy="741528"/>
          </a:xfrm>
          <a:prstGeom prst="rect">
            <a:avLst/>
          </a:prstGeom>
        </p:spPr>
      </p:pic>
      <p:pic>
        <p:nvPicPr>
          <p:cNvPr id="10" name="Picture 9" descr="A logo with a person in the middle&#10;&#10;Description automatically generated">
            <a:extLst>
              <a:ext uri="{FF2B5EF4-FFF2-40B4-BE49-F238E27FC236}">
                <a16:creationId xmlns:a16="http://schemas.microsoft.com/office/drawing/2014/main" id="{B61EC1B7-0BD2-8DF3-8494-2CCCEA6E55B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pic>
        <p:nvPicPr>
          <p:cNvPr id="2" name="Picture 1">
            <a:extLst>
              <a:ext uri="{FF2B5EF4-FFF2-40B4-BE49-F238E27FC236}">
                <a16:creationId xmlns:a16="http://schemas.microsoft.com/office/drawing/2014/main" id="{2C2D6BE2-56F2-C0FC-CEBC-ABA23F60D177}"/>
              </a:ext>
            </a:extLst>
          </p:cNvPr>
          <p:cNvPicPr>
            <a:picLocks noChangeAspect="1"/>
          </p:cNvPicPr>
          <p:nvPr/>
        </p:nvPicPr>
        <p:blipFill>
          <a:blip r:embed="rId7"/>
          <a:stretch>
            <a:fillRect/>
          </a:stretch>
        </p:blipFill>
        <p:spPr>
          <a:xfrm>
            <a:off x="187099" y="3674878"/>
            <a:ext cx="2238321" cy="697798"/>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B7769EBF-FDDB-7177-C705-B99425ABF8F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6751" y="4254000"/>
            <a:ext cx="1999015" cy="508731"/>
          </a:xfrm>
          <a:prstGeom prst="rect">
            <a:avLst/>
          </a:prstGeom>
        </p:spPr>
      </p:pic>
      <p:sp>
        <p:nvSpPr>
          <p:cNvPr id="5" name="TextBox 4">
            <a:extLst>
              <a:ext uri="{FF2B5EF4-FFF2-40B4-BE49-F238E27FC236}">
                <a16:creationId xmlns:a16="http://schemas.microsoft.com/office/drawing/2014/main" id="{45C14802-0DA1-23A0-7D5F-2368C95AE7C6}"/>
              </a:ext>
            </a:extLst>
          </p:cNvPr>
          <p:cNvSpPr txBox="1"/>
          <p:nvPr/>
        </p:nvSpPr>
        <p:spPr>
          <a:xfrm>
            <a:off x="306751" y="4708730"/>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68323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0C0F96D7-30B5-3B32-1E82-01F50B2D2370}"/>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DATA TYPES – WHICH GRAPH?</a:t>
            </a:r>
          </a:p>
        </p:txBody>
      </p:sp>
      <p:pic>
        <p:nvPicPr>
          <p:cNvPr id="35" name="Picture 34" descr="A vase with leaves in it&#10;&#10;Description automatically generated">
            <a:extLst>
              <a:ext uri="{FF2B5EF4-FFF2-40B4-BE49-F238E27FC236}">
                <a16:creationId xmlns:a16="http://schemas.microsoft.com/office/drawing/2014/main" id="{748B0237-6933-F12C-F868-5FB3781301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6EFBC8C3-E2AC-7E11-C71D-49770004910C}"/>
              </a:ext>
            </a:extLst>
          </p:cNvPr>
          <p:cNvSpPr txBox="1"/>
          <p:nvPr/>
        </p:nvSpPr>
        <p:spPr>
          <a:xfrm>
            <a:off x="292056" y="1041329"/>
            <a:ext cx="8559888" cy="815608"/>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Qualitative</a:t>
            </a:r>
          </a:p>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Ordinal</a:t>
            </a:r>
            <a:r>
              <a:rPr lang="en-US" sz="1500" dirty="0">
                <a:solidFill>
                  <a:srgbClr val="6CB756"/>
                </a:solidFill>
                <a:latin typeface="Ubuntu Light" panose="020B0304030602030204" pitchFamily="34" charset="0"/>
              </a:rPr>
              <a:t> </a:t>
            </a:r>
            <a:r>
              <a:rPr lang="en-US" sz="1600" dirty="0">
                <a:solidFill>
                  <a:schemeClr val="bg2">
                    <a:lumMod val="25000"/>
                  </a:schemeClr>
                </a:solidFill>
                <a:latin typeface="Ubuntu" panose="020B0504030602030204" pitchFamily="34" charset="0"/>
              </a:rPr>
              <a:t>data is also represented in pie charts and bar charts, tally charts and tables, as well as histograms. </a:t>
            </a:r>
            <a:endParaRPr lang="en-US" sz="1400" dirty="0">
              <a:solidFill>
                <a:schemeClr val="bg2">
                  <a:lumMod val="25000"/>
                </a:schemeClr>
              </a:solidFill>
              <a:latin typeface="Ubuntu" panose="020B0504030602030204" pitchFamily="34" charset="0"/>
            </a:endParaRPr>
          </a:p>
        </p:txBody>
      </p:sp>
      <p:pic>
        <p:nvPicPr>
          <p:cNvPr id="3" name="Picture 2">
            <a:extLst>
              <a:ext uri="{FF2B5EF4-FFF2-40B4-BE49-F238E27FC236}">
                <a16:creationId xmlns:a16="http://schemas.microsoft.com/office/drawing/2014/main" id="{E35247B3-132C-8C4E-3E14-5E9C4F3D661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494602" y="1675060"/>
            <a:ext cx="4154796" cy="2427111"/>
          </a:xfrm>
          <a:prstGeom prst="rect">
            <a:avLst/>
          </a:prstGeom>
        </p:spPr>
      </p:pic>
      <p:pic>
        <p:nvPicPr>
          <p:cNvPr id="4" name="Picture 3">
            <a:extLst>
              <a:ext uri="{FF2B5EF4-FFF2-40B4-BE49-F238E27FC236}">
                <a16:creationId xmlns:a16="http://schemas.microsoft.com/office/drawing/2014/main" id="{869032A3-C20F-ADF7-64E0-798A412F5232}"/>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1BD840D7-3EE7-74A8-015D-D64EB055360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12C49624-01D0-2B48-6DD9-9F9780C05AE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288493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50E4EF2A-D3AD-789D-6EC7-6769847FEC0A}"/>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30" name="Picture 29" descr="A vase with leaves in it&#10;&#10;Description automatically generated">
            <a:extLst>
              <a:ext uri="{FF2B5EF4-FFF2-40B4-BE49-F238E27FC236}">
                <a16:creationId xmlns:a16="http://schemas.microsoft.com/office/drawing/2014/main" id="{71638172-F54E-5132-7048-52F9ACD6113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C545E216-AD81-038A-1EF8-0257DE57F7D5}"/>
              </a:ext>
            </a:extLst>
          </p:cNvPr>
          <p:cNvSpPr txBox="1"/>
          <p:nvPr/>
        </p:nvSpPr>
        <p:spPr>
          <a:xfrm>
            <a:off x="241624" y="1111152"/>
            <a:ext cx="8308990" cy="2800767"/>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What kinds of data might you collect that helps you understand your own Carbon Footprint?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E.g. What do you use at home that requires power? How long to do you use it for? Do you recycle? Do you waste food?</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Quick challenge:  Write down what data you think we should collect and by what means.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3" name="Picture 2">
            <a:extLst>
              <a:ext uri="{FF2B5EF4-FFF2-40B4-BE49-F238E27FC236}">
                <a16:creationId xmlns:a16="http://schemas.microsoft.com/office/drawing/2014/main" id="{C69D99DA-3E0B-FE1F-BEC9-B2068856CB09}"/>
              </a:ext>
            </a:extLst>
          </p:cNvPr>
          <p:cNvPicPr>
            <a:picLocks noChangeAspect="1"/>
          </p:cNvPicPr>
          <p:nvPr/>
        </p:nvPicPr>
        <p:blipFill>
          <a:blip r:embed="rId4"/>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20A95F1E-7E4B-C1CD-355F-46EE25740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F2359A01-EA47-C7C9-0B23-B0B1E15190FA}"/>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798708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6352C77D-C033-176A-1D03-0B6D67C7E3BA}"/>
              </a:ext>
            </a:extLst>
          </p:cNvPr>
          <p:cNvSpPr txBox="1"/>
          <p:nvPr/>
        </p:nvSpPr>
        <p:spPr>
          <a:xfrm>
            <a:off x="241624" y="1111152"/>
            <a:ext cx="4077458" cy="2062103"/>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Let’s now use some of your suggestions to look at how we calculate your </a:t>
            </a:r>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carbon footprint </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and collect some valuable data for your carbon usage yesterday using the </a:t>
            </a:r>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Carbon Footprint Audit</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 shown below.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sp>
        <p:nvSpPr>
          <p:cNvPr id="30" name="TextBox 29">
            <a:extLst>
              <a:ext uri="{FF2B5EF4-FFF2-40B4-BE49-F238E27FC236}">
                <a16:creationId xmlns:a16="http://schemas.microsoft.com/office/drawing/2014/main" id="{95521D7C-6288-07D0-D72C-D769579B1C97}"/>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31" name="Picture 30" descr="A vase with leaves in it&#10;&#10;Description automatically generated">
            <a:extLst>
              <a:ext uri="{FF2B5EF4-FFF2-40B4-BE49-F238E27FC236}">
                <a16:creationId xmlns:a16="http://schemas.microsoft.com/office/drawing/2014/main" id="{5E71F9E9-C7BC-A90B-466E-36AB6EC381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2" name="Picture 1">
            <a:extLst>
              <a:ext uri="{FF2B5EF4-FFF2-40B4-BE49-F238E27FC236}">
                <a16:creationId xmlns:a16="http://schemas.microsoft.com/office/drawing/2014/main" id="{C8034FB0-67A0-6ED0-F921-AA28515B6E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19082" y="1146368"/>
            <a:ext cx="4492118" cy="3021621"/>
          </a:xfrm>
          <a:prstGeom prst="rect">
            <a:avLst/>
          </a:prstGeom>
          <a:ln w="19050">
            <a:solidFill>
              <a:srgbClr val="6CB756"/>
            </a:solidFill>
          </a:ln>
        </p:spPr>
      </p:pic>
      <p:pic>
        <p:nvPicPr>
          <p:cNvPr id="3" name="Picture 2">
            <a:extLst>
              <a:ext uri="{FF2B5EF4-FFF2-40B4-BE49-F238E27FC236}">
                <a16:creationId xmlns:a16="http://schemas.microsoft.com/office/drawing/2014/main" id="{27FE2685-237A-FFE6-4574-EB00D617C9F4}"/>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0F43847F-70FE-C9B1-BE87-2F0BF2DB8EB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79A37567-8553-9FCB-3EF6-28E94CF61C9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035058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D580E7E0-8607-BD51-F637-C10502A59C74}"/>
              </a:ext>
            </a:extLst>
          </p:cNvPr>
          <p:cNvSpPr txBox="1">
            <a:spLocks noChangeArrowheads="1"/>
          </p:cNvSpPr>
          <p:nvPr/>
        </p:nvSpPr>
        <p:spPr bwMode="auto">
          <a:xfrm>
            <a:off x="616118" y="5360987"/>
            <a:ext cx="2689225" cy="4000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000" dirty="0">
                <a:solidFill>
                  <a:schemeClr val="bg2">
                    <a:lumMod val="25000"/>
                  </a:schemeClr>
                </a:solidFill>
              </a:rPr>
              <a:t>#</a:t>
            </a:r>
            <a:r>
              <a:rPr lang="en-US" altLang="en-US" sz="2000" dirty="0" err="1">
                <a:solidFill>
                  <a:schemeClr val="bg2">
                    <a:lumMod val="25000"/>
                  </a:schemeClr>
                </a:solidFill>
              </a:rPr>
              <a:t>EngineersInTheMaking</a:t>
            </a:r>
            <a:endParaRPr lang="en-US" altLang="en-US" sz="2000" dirty="0">
              <a:solidFill>
                <a:schemeClr val="bg2">
                  <a:lumMod val="25000"/>
                </a:schemeClr>
              </a:solidFill>
            </a:endParaRPr>
          </a:p>
        </p:txBody>
      </p:sp>
      <p:pic>
        <p:nvPicPr>
          <p:cNvPr id="33" name="Picture 32" descr="A vase with leaves in it&#10;&#10;Description automatically generated">
            <a:extLst>
              <a:ext uri="{FF2B5EF4-FFF2-40B4-BE49-F238E27FC236}">
                <a16:creationId xmlns:a16="http://schemas.microsoft.com/office/drawing/2014/main" id="{BE685B25-7895-56D2-F8FA-8E0326232C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E99D4120-F708-E9E9-928B-A8FC8A53513E}"/>
              </a:ext>
            </a:extLst>
          </p:cNvPr>
          <p:cNvSpPr txBox="1"/>
          <p:nvPr/>
        </p:nvSpPr>
        <p:spPr>
          <a:xfrm>
            <a:off x="241624" y="1111152"/>
            <a:ext cx="4077458" cy="1815882"/>
          </a:xfrm>
          <a:prstGeom prst="rect">
            <a:avLst/>
          </a:prstGeom>
          <a:noFill/>
        </p:spPr>
        <p:txBody>
          <a:bodyPr wrap="square" rtlCol="0">
            <a:spAutoFit/>
          </a:bodyPr>
          <a:lstStyle/>
          <a:p>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Household Energy: </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Let’s look at our household energy consumption for the previous day (Example is Monday)</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sp>
        <p:nvSpPr>
          <p:cNvPr id="4" name="TextBox 3">
            <a:extLst>
              <a:ext uri="{FF2B5EF4-FFF2-40B4-BE49-F238E27FC236}">
                <a16:creationId xmlns:a16="http://schemas.microsoft.com/office/drawing/2014/main" id="{89FA5380-A04D-DDFE-8F9D-133AF8F3FC70}"/>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5" name="Picture 4">
            <a:extLst>
              <a:ext uri="{FF2B5EF4-FFF2-40B4-BE49-F238E27FC236}">
                <a16:creationId xmlns:a16="http://schemas.microsoft.com/office/drawing/2014/main" id="{57011884-D5A7-13E9-3813-994EBC5DED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05791" y="1498962"/>
            <a:ext cx="3793289" cy="2571965"/>
          </a:xfrm>
          <a:prstGeom prst="rect">
            <a:avLst/>
          </a:prstGeom>
          <a:ln w="19050">
            <a:solidFill>
              <a:srgbClr val="6CB756"/>
            </a:solidFill>
          </a:ln>
        </p:spPr>
      </p:pic>
      <p:sp>
        <p:nvSpPr>
          <p:cNvPr id="9" name="TextBox 8">
            <a:extLst>
              <a:ext uri="{FF2B5EF4-FFF2-40B4-BE49-F238E27FC236}">
                <a16:creationId xmlns:a16="http://schemas.microsoft.com/office/drawing/2014/main" id="{2E6BA4C6-FF0C-7840-6B40-F6197DE96FC6}"/>
              </a:ext>
            </a:extLst>
          </p:cNvPr>
          <p:cNvSpPr txBox="1"/>
          <p:nvPr/>
        </p:nvSpPr>
        <p:spPr>
          <a:xfrm>
            <a:off x="5827480" y="974511"/>
            <a:ext cx="3098896" cy="738664"/>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the number of hours that you had the power switched on for each of the items.</a:t>
            </a:r>
          </a:p>
        </p:txBody>
      </p:sp>
      <p:cxnSp>
        <p:nvCxnSpPr>
          <p:cNvPr id="10" name="Straight Arrow Connector 9">
            <a:extLst>
              <a:ext uri="{FF2B5EF4-FFF2-40B4-BE49-F238E27FC236}">
                <a16:creationId xmlns:a16="http://schemas.microsoft.com/office/drawing/2014/main" id="{3B5D74A5-C362-8375-1EE1-B2E17C5DE441}"/>
              </a:ext>
            </a:extLst>
          </p:cNvPr>
          <p:cNvCxnSpPr>
            <a:cxnSpLocks/>
          </p:cNvCxnSpPr>
          <p:nvPr/>
        </p:nvCxnSpPr>
        <p:spPr>
          <a:xfrm flipH="1">
            <a:off x="5966280" y="1713175"/>
            <a:ext cx="959814" cy="611086"/>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D188915-11A8-C2AD-2E10-7DE35D559E05}"/>
              </a:ext>
            </a:extLst>
          </p:cNvPr>
          <p:cNvSpPr txBox="1"/>
          <p:nvPr/>
        </p:nvSpPr>
        <p:spPr>
          <a:xfrm>
            <a:off x="523109" y="2048530"/>
            <a:ext cx="1932965" cy="523220"/>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the appliances you have used</a:t>
            </a:r>
          </a:p>
        </p:txBody>
      </p:sp>
      <p:cxnSp>
        <p:nvCxnSpPr>
          <p:cNvPr id="12" name="Straight Arrow Connector 11">
            <a:extLst>
              <a:ext uri="{FF2B5EF4-FFF2-40B4-BE49-F238E27FC236}">
                <a16:creationId xmlns:a16="http://schemas.microsoft.com/office/drawing/2014/main" id="{76B8964F-9AE0-99F7-E84A-BC9EDEBFB017}"/>
              </a:ext>
            </a:extLst>
          </p:cNvPr>
          <p:cNvCxnSpPr>
            <a:cxnSpLocks/>
          </p:cNvCxnSpPr>
          <p:nvPr/>
        </p:nvCxnSpPr>
        <p:spPr>
          <a:xfrm>
            <a:off x="2458263" y="2210257"/>
            <a:ext cx="1747528" cy="99883"/>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C2F0F0-CA7C-214A-C641-149B2DC66891}"/>
              </a:ext>
            </a:extLst>
          </p:cNvPr>
          <p:cNvSpPr txBox="1"/>
          <p:nvPr/>
        </p:nvSpPr>
        <p:spPr>
          <a:xfrm>
            <a:off x="5495715" y="3581252"/>
            <a:ext cx="3468006" cy="830997"/>
          </a:xfrm>
          <a:prstGeom prst="rect">
            <a:avLst/>
          </a:prstGeom>
          <a:solidFill>
            <a:schemeClr val="bg1"/>
          </a:solidFill>
          <a:ln w="28575">
            <a:solidFill>
              <a:srgbClr val="3BEE62"/>
            </a:solidFill>
          </a:ln>
        </p:spPr>
        <p:txBody>
          <a:bodyPr wrap="square" rtlCol="0">
            <a:spAutoFit/>
          </a:bodyPr>
          <a:lstStyle/>
          <a:p>
            <a:r>
              <a:rPr lang="en-US" sz="1200" b="1" dirty="0">
                <a:solidFill>
                  <a:srgbClr val="2D91D6"/>
                </a:solidFill>
              </a:rPr>
              <a:t>F</a:t>
            </a:r>
            <a:r>
              <a:rPr lang="en-GB" sz="1200" b="1" dirty="0">
                <a:solidFill>
                  <a:srgbClr val="2D91D6"/>
                </a:solidFill>
              </a:rPr>
              <a:t>or items like lightbulbs, where more than one are often used at the same time, you can write down the number as a multiplication. </a:t>
            </a:r>
          </a:p>
          <a:p>
            <a:r>
              <a:rPr lang="en-GB" sz="1200" b="1" dirty="0">
                <a:solidFill>
                  <a:srgbClr val="2D91D6"/>
                </a:solidFill>
              </a:rPr>
              <a:t>e.g. 5 lightbulbs for 4 hours 5 x 4</a:t>
            </a:r>
          </a:p>
        </p:txBody>
      </p:sp>
      <p:cxnSp>
        <p:nvCxnSpPr>
          <p:cNvPr id="14" name="Straight Arrow Connector 13">
            <a:extLst>
              <a:ext uri="{FF2B5EF4-FFF2-40B4-BE49-F238E27FC236}">
                <a16:creationId xmlns:a16="http://schemas.microsoft.com/office/drawing/2014/main" id="{BC516E9E-B5FC-07F3-4E3D-9DE7ED626FA9}"/>
              </a:ext>
            </a:extLst>
          </p:cNvPr>
          <p:cNvCxnSpPr>
            <a:cxnSpLocks/>
          </p:cNvCxnSpPr>
          <p:nvPr/>
        </p:nvCxnSpPr>
        <p:spPr>
          <a:xfrm flipH="1" flipV="1">
            <a:off x="5948439" y="2868124"/>
            <a:ext cx="1521706" cy="713128"/>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270D476-B784-A45A-74AF-DE817C899397}"/>
              </a:ext>
            </a:extLst>
          </p:cNvPr>
          <p:cNvSpPr txBox="1"/>
          <p:nvPr/>
        </p:nvSpPr>
        <p:spPr>
          <a:xfrm>
            <a:off x="504059" y="2819983"/>
            <a:ext cx="3244128" cy="830997"/>
          </a:xfrm>
          <a:prstGeom prst="rect">
            <a:avLst/>
          </a:prstGeom>
          <a:solidFill>
            <a:schemeClr val="bg1"/>
          </a:solidFill>
          <a:ln w="28575">
            <a:solidFill>
              <a:srgbClr val="3BEE62"/>
            </a:solidFill>
          </a:ln>
        </p:spPr>
        <p:txBody>
          <a:bodyPr wrap="square" rtlCol="0">
            <a:spAutoFit/>
          </a:bodyPr>
          <a:lstStyle/>
          <a:p>
            <a:r>
              <a:rPr lang="en-US" sz="1200" b="1" dirty="0">
                <a:solidFill>
                  <a:srgbClr val="2D91D6"/>
                </a:solidFill>
              </a:rPr>
              <a:t>If you have used an item for less than an hour, write this as a decimal</a:t>
            </a:r>
          </a:p>
          <a:p>
            <a:endParaRPr lang="en-US" sz="1200" b="1" dirty="0">
              <a:solidFill>
                <a:srgbClr val="2D91D6"/>
              </a:solidFill>
            </a:endParaRPr>
          </a:p>
          <a:p>
            <a:r>
              <a:rPr lang="en-US" sz="1200" b="1" dirty="0">
                <a:solidFill>
                  <a:srgbClr val="2D91D6"/>
                </a:solidFill>
              </a:rPr>
              <a:t>10 minutes is roughly 0.17 hours (10 ÷ 60)</a:t>
            </a:r>
            <a:endParaRPr lang="en-GB" sz="1200" b="1" dirty="0">
              <a:solidFill>
                <a:srgbClr val="2D91D6"/>
              </a:solidFill>
            </a:endParaRPr>
          </a:p>
        </p:txBody>
      </p:sp>
      <p:cxnSp>
        <p:nvCxnSpPr>
          <p:cNvPr id="16" name="Straight Arrow Connector 15">
            <a:extLst>
              <a:ext uri="{FF2B5EF4-FFF2-40B4-BE49-F238E27FC236}">
                <a16:creationId xmlns:a16="http://schemas.microsoft.com/office/drawing/2014/main" id="{E8F60BA1-AE5E-9C93-2CEA-E8375F77C0B0}"/>
              </a:ext>
            </a:extLst>
          </p:cNvPr>
          <p:cNvCxnSpPr>
            <a:cxnSpLocks/>
            <a:stCxn id="15" idx="3"/>
          </p:cNvCxnSpPr>
          <p:nvPr/>
        </p:nvCxnSpPr>
        <p:spPr>
          <a:xfrm flipV="1">
            <a:off x="3748187" y="2497755"/>
            <a:ext cx="1974430" cy="737727"/>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45DCE5C1-8CDF-3079-7812-282A6CE3497A}"/>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4A91F9E7-40F1-347F-6DB5-CD5E53E03B1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7" name="TextBox 6">
            <a:extLst>
              <a:ext uri="{FF2B5EF4-FFF2-40B4-BE49-F238E27FC236}">
                <a16:creationId xmlns:a16="http://schemas.microsoft.com/office/drawing/2014/main" id="{E374AFB6-2789-B557-40F4-BF1F44AF623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74689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C983BB9C-A0BC-285E-2A88-54BE44C3D057}"/>
              </a:ext>
            </a:extLst>
          </p:cNvPr>
          <p:cNvSpPr txBox="1">
            <a:spLocks noChangeArrowheads="1"/>
          </p:cNvSpPr>
          <p:nvPr/>
        </p:nvSpPr>
        <p:spPr bwMode="auto">
          <a:xfrm>
            <a:off x="616118" y="5360987"/>
            <a:ext cx="2689225" cy="4000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000" dirty="0">
                <a:solidFill>
                  <a:schemeClr val="bg2">
                    <a:lumMod val="25000"/>
                  </a:schemeClr>
                </a:solidFill>
              </a:rPr>
              <a:t>#</a:t>
            </a:r>
            <a:r>
              <a:rPr lang="en-US" altLang="en-US" sz="2000" dirty="0" err="1">
                <a:solidFill>
                  <a:schemeClr val="bg2">
                    <a:lumMod val="25000"/>
                  </a:schemeClr>
                </a:solidFill>
              </a:rPr>
              <a:t>EngineersInTheMaking</a:t>
            </a:r>
            <a:endParaRPr lang="en-US" altLang="en-US" sz="2000" dirty="0">
              <a:solidFill>
                <a:schemeClr val="bg2">
                  <a:lumMod val="25000"/>
                </a:schemeClr>
              </a:solidFill>
            </a:endParaRPr>
          </a:p>
        </p:txBody>
      </p:sp>
      <p:pic>
        <p:nvPicPr>
          <p:cNvPr id="30" name="Picture 29" descr="A vase with leaves in it&#10;&#10;Description automatically generated">
            <a:extLst>
              <a:ext uri="{FF2B5EF4-FFF2-40B4-BE49-F238E27FC236}">
                <a16:creationId xmlns:a16="http://schemas.microsoft.com/office/drawing/2014/main" id="{1F171DA3-4077-A947-1491-FD17D84389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347C53EB-A1D8-FD16-6FCE-99E50609456C}"/>
              </a:ext>
            </a:extLst>
          </p:cNvPr>
          <p:cNvSpPr txBox="1"/>
          <p:nvPr/>
        </p:nvSpPr>
        <p:spPr>
          <a:xfrm>
            <a:off x="241624" y="1111152"/>
            <a:ext cx="4077458" cy="1815882"/>
          </a:xfrm>
          <a:prstGeom prst="rect">
            <a:avLst/>
          </a:prstGeom>
          <a:noFill/>
        </p:spPr>
        <p:txBody>
          <a:bodyPr wrap="square" rtlCol="0">
            <a:spAutoFit/>
          </a:bodyPr>
          <a:lstStyle/>
          <a:p>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Transport: </a:t>
            </a:r>
            <a:r>
              <a:rPr lang="en-GB" sz="1600" kern="100" dirty="0">
                <a:latin typeface="Ubuntu" panose="020B0504030602030204" pitchFamily="34" charset="0"/>
                <a:ea typeface="Ubuntu" panose="020B0504030602030204" pitchFamily="34" charset="0"/>
                <a:cs typeface="Arial" panose="020B0604020202020204" pitchFamily="34" charset="0"/>
              </a:rPr>
              <a:t>Let’s look how we </a:t>
            </a:r>
            <a:r>
              <a:rPr lang="en-GB" sz="1600" kern="100" dirty="0" err="1">
                <a:latin typeface="Ubuntu" panose="020B0504030602030204" pitchFamily="34" charset="0"/>
                <a:ea typeface="Ubuntu" panose="020B0504030602030204" pitchFamily="34" charset="0"/>
                <a:cs typeface="Arial" panose="020B0604020202020204" pitchFamily="34" charset="0"/>
              </a:rPr>
              <a:t>traveled</a:t>
            </a:r>
            <a:r>
              <a:rPr lang="en-GB" sz="1600" kern="100" dirty="0">
                <a:latin typeface="Ubuntu" panose="020B0504030602030204" pitchFamily="34" charset="0"/>
                <a:ea typeface="Ubuntu" panose="020B0504030602030204" pitchFamily="34" charset="0"/>
                <a:cs typeface="Arial" panose="020B0604020202020204" pitchFamily="34" charset="0"/>
              </a:rPr>
              <a:t> on the previous day (Example is Monday)</a:t>
            </a:r>
          </a:p>
          <a:p>
            <a:endPar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sp>
        <p:nvSpPr>
          <p:cNvPr id="4" name="TextBox 3">
            <a:extLst>
              <a:ext uri="{FF2B5EF4-FFF2-40B4-BE49-F238E27FC236}">
                <a16:creationId xmlns:a16="http://schemas.microsoft.com/office/drawing/2014/main" id="{1C1EAEF5-1C9B-D70C-7F13-A54DDF124CBB}"/>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5" name="Picture 4">
            <a:extLst>
              <a:ext uri="{FF2B5EF4-FFF2-40B4-BE49-F238E27FC236}">
                <a16:creationId xmlns:a16="http://schemas.microsoft.com/office/drawing/2014/main" id="{F9B7966E-29C6-C9D7-8410-011DD3FA7E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65783" y="1203241"/>
            <a:ext cx="4360295" cy="2985540"/>
          </a:xfrm>
          <a:prstGeom prst="rect">
            <a:avLst/>
          </a:prstGeom>
          <a:ln w="19050">
            <a:solidFill>
              <a:srgbClr val="6CB756"/>
            </a:solidFill>
          </a:ln>
        </p:spPr>
      </p:pic>
      <p:sp>
        <p:nvSpPr>
          <p:cNvPr id="6" name="TextBox 5">
            <a:extLst>
              <a:ext uri="{FF2B5EF4-FFF2-40B4-BE49-F238E27FC236}">
                <a16:creationId xmlns:a16="http://schemas.microsoft.com/office/drawing/2014/main" id="{7D1F3A04-DA25-A340-A30F-D73A3BFE8053}"/>
              </a:ext>
            </a:extLst>
          </p:cNvPr>
          <p:cNvSpPr txBox="1"/>
          <p:nvPr/>
        </p:nvSpPr>
        <p:spPr>
          <a:xfrm>
            <a:off x="5887350" y="3395835"/>
            <a:ext cx="2947481" cy="954107"/>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the distance you travelled in kilometres. </a:t>
            </a:r>
          </a:p>
          <a:p>
            <a:r>
              <a:rPr lang="en-GB" sz="1400" b="1" dirty="0">
                <a:solidFill>
                  <a:srgbClr val="2D91D6"/>
                </a:solidFill>
              </a:rPr>
              <a:t>You can use google maps to help you find the distance</a:t>
            </a:r>
          </a:p>
        </p:txBody>
      </p:sp>
      <p:cxnSp>
        <p:nvCxnSpPr>
          <p:cNvPr id="7" name="Straight Arrow Connector 6">
            <a:extLst>
              <a:ext uri="{FF2B5EF4-FFF2-40B4-BE49-F238E27FC236}">
                <a16:creationId xmlns:a16="http://schemas.microsoft.com/office/drawing/2014/main" id="{8B6C0610-6E2A-8D08-7503-46740D45EDA2}"/>
              </a:ext>
            </a:extLst>
          </p:cNvPr>
          <p:cNvCxnSpPr>
            <a:cxnSpLocks/>
          </p:cNvCxnSpPr>
          <p:nvPr/>
        </p:nvCxnSpPr>
        <p:spPr>
          <a:xfrm flipH="1" flipV="1">
            <a:off x="6139140" y="2695330"/>
            <a:ext cx="1050029" cy="701935"/>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1ECFBC4-3173-FDEA-8576-2212627BF72A}"/>
              </a:ext>
            </a:extLst>
          </p:cNvPr>
          <p:cNvSpPr txBox="1"/>
          <p:nvPr/>
        </p:nvSpPr>
        <p:spPr>
          <a:xfrm>
            <a:off x="1383357" y="1780690"/>
            <a:ext cx="1728355" cy="523220"/>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the ways you have travelled</a:t>
            </a:r>
          </a:p>
        </p:txBody>
      </p:sp>
      <p:cxnSp>
        <p:nvCxnSpPr>
          <p:cNvPr id="9" name="Straight Arrow Connector 8">
            <a:extLst>
              <a:ext uri="{FF2B5EF4-FFF2-40B4-BE49-F238E27FC236}">
                <a16:creationId xmlns:a16="http://schemas.microsoft.com/office/drawing/2014/main" id="{0CD579B2-ED9A-5A0F-8527-0B9AF38B2C41}"/>
              </a:ext>
            </a:extLst>
          </p:cNvPr>
          <p:cNvCxnSpPr>
            <a:cxnSpLocks/>
            <a:stCxn id="8" idx="3"/>
          </p:cNvCxnSpPr>
          <p:nvPr/>
        </p:nvCxnSpPr>
        <p:spPr>
          <a:xfrm>
            <a:off x="3111712" y="2042300"/>
            <a:ext cx="1322405" cy="194152"/>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EC8F3B4-58CA-153B-09E9-E2138DAF5D7E}"/>
              </a:ext>
            </a:extLst>
          </p:cNvPr>
          <p:cNvSpPr txBox="1"/>
          <p:nvPr/>
        </p:nvSpPr>
        <p:spPr>
          <a:xfrm>
            <a:off x="633406" y="2889434"/>
            <a:ext cx="2478305" cy="1015663"/>
          </a:xfrm>
          <a:prstGeom prst="rect">
            <a:avLst/>
          </a:prstGeom>
          <a:solidFill>
            <a:schemeClr val="bg1"/>
          </a:solidFill>
          <a:ln w="28575">
            <a:solidFill>
              <a:srgbClr val="3BEE62"/>
            </a:solidFill>
          </a:ln>
        </p:spPr>
        <p:txBody>
          <a:bodyPr wrap="square" rtlCol="0">
            <a:spAutoFit/>
          </a:bodyPr>
          <a:lstStyle/>
          <a:p>
            <a:r>
              <a:rPr lang="en-US" sz="1200" b="1" dirty="0">
                <a:solidFill>
                  <a:srgbClr val="2D91D6"/>
                </a:solidFill>
              </a:rPr>
              <a:t>If you used a vehicle, enter the number of passengers.</a:t>
            </a:r>
          </a:p>
          <a:p>
            <a:endParaRPr lang="en-US" sz="1200" b="1" dirty="0">
              <a:solidFill>
                <a:srgbClr val="2D91D6"/>
              </a:solidFill>
            </a:endParaRPr>
          </a:p>
          <a:p>
            <a:r>
              <a:rPr lang="en-US" sz="1200" b="1" dirty="0">
                <a:solidFill>
                  <a:srgbClr val="2D91D6"/>
                </a:solidFill>
              </a:rPr>
              <a:t>You don’t need to do this for public transport like a bus or train. </a:t>
            </a:r>
            <a:endParaRPr lang="en-GB" sz="1200" b="1" dirty="0">
              <a:solidFill>
                <a:srgbClr val="2D91D6"/>
              </a:solidFill>
            </a:endParaRPr>
          </a:p>
        </p:txBody>
      </p:sp>
      <p:cxnSp>
        <p:nvCxnSpPr>
          <p:cNvPr id="11" name="Straight Arrow Connector 10">
            <a:extLst>
              <a:ext uri="{FF2B5EF4-FFF2-40B4-BE49-F238E27FC236}">
                <a16:creationId xmlns:a16="http://schemas.microsoft.com/office/drawing/2014/main" id="{1C38289D-2306-F4E7-2FCA-BC28521E37C3}"/>
              </a:ext>
            </a:extLst>
          </p:cNvPr>
          <p:cNvCxnSpPr>
            <a:cxnSpLocks/>
            <a:stCxn id="10" idx="3"/>
          </p:cNvCxnSpPr>
          <p:nvPr/>
        </p:nvCxnSpPr>
        <p:spPr>
          <a:xfrm flipV="1">
            <a:off x="3111711" y="2236452"/>
            <a:ext cx="2935726" cy="1160814"/>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1EBF37-3C91-8878-E8F3-46756CB2A39F}"/>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354BBE39-5840-05D2-A202-D29F0A32FA3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3" name="TextBox 12">
            <a:extLst>
              <a:ext uri="{FF2B5EF4-FFF2-40B4-BE49-F238E27FC236}">
                <a16:creationId xmlns:a16="http://schemas.microsoft.com/office/drawing/2014/main" id="{0BD8473D-E0A6-27B6-0EA9-1DE9FA1F99F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25940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1" name="Picture 30" descr="A vase with leaves in it&#10;&#10;Description automatically generated">
            <a:extLst>
              <a:ext uri="{FF2B5EF4-FFF2-40B4-BE49-F238E27FC236}">
                <a16:creationId xmlns:a16="http://schemas.microsoft.com/office/drawing/2014/main" id="{C59EA815-AACD-5ED0-4F7B-1D19CEFC5C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4A8371A0-85D7-365D-5DA8-438A735D59F3}"/>
              </a:ext>
            </a:extLst>
          </p:cNvPr>
          <p:cNvSpPr txBox="1"/>
          <p:nvPr/>
        </p:nvSpPr>
        <p:spPr>
          <a:xfrm>
            <a:off x="241624" y="1111152"/>
            <a:ext cx="4077458" cy="1815882"/>
          </a:xfrm>
          <a:prstGeom prst="rect">
            <a:avLst/>
          </a:prstGeom>
          <a:noFill/>
        </p:spPr>
        <p:txBody>
          <a:bodyPr wrap="square" rtlCol="0">
            <a:spAutoFit/>
          </a:bodyPr>
          <a:lstStyle/>
          <a:p>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Food: </a:t>
            </a:r>
            <a:r>
              <a:rPr lang="en-GB" sz="1600" kern="100" dirty="0">
                <a:latin typeface="Ubuntu" panose="020B0504030602030204" pitchFamily="34" charset="0"/>
                <a:ea typeface="Ubuntu" panose="020B0504030602030204" pitchFamily="34" charset="0"/>
                <a:cs typeface="Arial" panose="020B0604020202020204" pitchFamily="34" charset="0"/>
              </a:rPr>
              <a:t>Let’s look at what we ate and drank on the previous day (Example is Monday)</a:t>
            </a:r>
          </a:p>
          <a:p>
            <a:endPar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sp>
        <p:nvSpPr>
          <p:cNvPr id="3" name="TextBox 2">
            <a:extLst>
              <a:ext uri="{FF2B5EF4-FFF2-40B4-BE49-F238E27FC236}">
                <a16:creationId xmlns:a16="http://schemas.microsoft.com/office/drawing/2014/main" id="{B95217D4-AF79-02E4-FCD9-2EA71271C1C7}"/>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4" name="Picture 3">
            <a:extLst>
              <a:ext uri="{FF2B5EF4-FFF2-40B4-BE49-F238E27FC236}">
                <a16:creationId xmlns:a16="http://schemas.microsoft.com/office/drawing/2014/main" id="{ABD4B1BB-F4AF-D8E2-70D4-B10DDEDEF4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19082" y="1178154"/>
            <a:ext cx="4551654" cy="3125519"/>
          </a:xfrm>
          <a:prstGeom prst="rect">
            <a:avLst/>
          </a:prstGeom>
          <a:ln w="19050">
            <a:solidFill>
              <a:srgbClr val="6CB756"/>
            </a:solidFill>
          </a:ln>
        </p:spPr>
      </p:pic>
      <p:sp>
        <p:nvSpPr>
          <p:cNvPr id="7" name="TextBox 6">
            <a:extLst>
              <a:ext uri="{FF2B5EF4-FFF2-40B4-BE49-F238E27FC236}">
                <a16:creationId xmlns:a16="http://schemas.microsoft.com/office/drawing/2014/main" id="{C12052D3-ECFF-97CA-5BF3-4E69C6A570A4}"/>
              </a:ext>
            </a:extLst>
          </p:cNvPr>
          <p:cNvSpPr txBox="1"/>
          <p:nvPr/>
        </p:nvSpPr>
        <p:spPr>
          <a:xfrm>
            <a:off x="981740" y="3264151"/>
            <a:ext cx="3001973" cy="523220"/>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the number of times you had that food or drink each day</a:t>
            </a:r>
          </a:p>
        </p:txBody>
      </p:sp>
      <p:cxnSp>
        <p:nvCxnSpPr>
          <p:cNvPr id="8" name="Straight Arrow Connector 7">
            <a:extLst>
              <a:ext uri="{FF2B5EF4-FFF2-40B4-BE49-F238E27FC236}">
                <a16:creationId xmlns:a16="http://schemas.microsoft.com/office/drawing/2014/main" id="{1AEDC07D-ED24-D670-04A3-71EF85922329}"/>
              </a:ext>
            </a:extLst>
          </p:cNvPr>
          <p:cNvCxnSpPr>
            <a:cxnSpLocks/>
            <a:stCxn id="7" idx="3"/>
          </p:cNvCxnSpPr>
          <p:nvPr/>
        </p:nvCxnSpPr>
        <p:spPr>
          <a:xfrm flipV="1">
            <a:off x="3983713" y="2927034"/>
            <a:ext cx="2144713" cy="598727"/>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FB75915-2262-342F-9620-6EB09BABBB1D}"/>
              </a:ext>
            </a:extLst>
          </p:cNvPr>
          <p:cNvSpPr txBox="1"/>
          <p:nvPr/>
        </p:nvSpPr>
        <p:spPr>
          <a:xfrm>
            <a:off x="1558865" y="2217693"/>
            <a:ext cx="1728355" cy="523220"/>
          </a:xfrm>
          <a:prstGeom prst="rect">
            <a:avLst/>
          </a:prstGeom>
          <a:solidFill>
            <a:schemeClr val="bg1"/>
          </a:solidFill>
          <a:ln w="28575">
            <a:solidFill>
              <a:srgbClr val="3BEE62"/>
            </a:solidFill>
          </a:ln>
        </p:spPr>
        <p:txBody>
          <a:bodyPr wrap="square" rtlCol="0">
            <a:spAutoFit/>
          </a:bodyPr>
          <a:lstStyle/>
          <a:p>
            <a:r>
              <a:rPr lang="en-GB" sz="1400" b="1" dirty="0">
                <a:solidFill>
                  <a:srgbClr val="2D91D6"/>
                </a:solidFill>
              </a:rPr>
              <a:t>Enter what you ate and drank</a:t>
            </a:r>
          </a:p>
        </p:txBody>
      </p:sp>
      <p:cxnSp>
        <p:nvCxnSpPr>
          <p:cNvPr id="10" name="Straight Arrow Connector 9">
            <a:extLst>
              <a:ext uri="{FF2B5EF4-FFF2-40B4-BE49-F238E27FC236}">
                <a16:creationId xmlns:a16="http://schemas.microsoft.com/office/drawing/2014/main" id="{D5E99777-C84A-DFB1-B58E-85A1EC8F5696}"/>
              </a:ext>
            </a:extLst>
          </p:cNvPr>
          <p:cNvCxnSpPr>
            <a:cxnSpLocks/>
            <a:stCxn id="9" idx="3"/>
          </p:cNvCxnSpPr>
          <p:nvPr/>
        </p:nvCxnSpPr>
        <p:spPr>
          <a:xfrm flipV="1">
            <a:off x="3287220" y="2286000"/>
            <a:ext cx="1099954" cy="193303"/>
          </a:xfrm>
          <a:prstGeom prst="straightConnector1">
            <a:avLst/>
          </a:prstGeom>
          <a:ln w="38100">
            <a:solidFill>
              <a:srgbClr val="2D91D6"/>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4AFD366-981E-EA3F-C8BA-4630228EAE1F}"/>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8FB9CDC7-A479-5720-3FEC-157FFE745E6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1" name="TextBox 10">
            <a:extLst>
              <a:ext uri="{FF2B5EF4-FFF2-40B4-BE49-F238E27FC236}">
                <a16:creationId xmlns:a16="http://schemas.microsoft.com/office/drawing/2014/main" id="{17CF55F6-6601-35E4-F91D-CB8E2AFC3FD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4082113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0" name="Picture 29" descr="A vase with leaves in it&#10;&#10;Description automatically generated">
            <a:extLst>
              <a:ext uri="{FF2B5EF4-FFF2-40B4-BE49-F238E27FC236}">
                <a16:creationId xmlns:a16="http://schemas.microsoft.com/office/drawing/2014/main" id="{8C47755F-241D-9D8E-395E-E7069AD8C6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33" name="TextBox 32">
            <a:extLst>
              <a:ext uri="{FF2B5EF4-FFF2-40B4-BE49-F238E27FC236}">
                <a16:creationId xmlns:a16="http://schemas.microsoft.com/office/drawing/2014/main" id="{E776304E-D21F-D949-0080-F6ED55E72D14}"/>
              </a:ext>
            </a:extLst>
          </p:cNvPr>
          <p:cNvSpPr txBox="1"/>
          <p:nvPr/>
        </p:nvSpPr>
        <p:spPr>
          <a:xfrm>
            <a:off x="787156" y="2279363"/>
            <a:ext cx="7569688" cy="584775"/>
          </a:xfrm>
          <a:prstGeom prst="rect">
            <a:avLst/>
          </a:prstGeom>
          <a:noFill/>
        </p:spPr>
        <p:txBody>
          <a:bodyPr wrap="square" rtlCol="0">
            <a:spAutoFit/>
          </a:bodyPr>
          <a:lstStyle/>
          <a:p>
            <a:pPr algn="ctr"/>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Now fill in the rest of the audit for your household energy, transport and food for the previous day.</a:t>
            </a:r>
          </a:p>
        </p:txBody>
      </p:sp>
      <p:sp>
        <p:nvSpPr>
          <p:cNvPr id="3" name="TextBox 2">
            <a:extLst>
              <a:ext uri="{FF2B5EF4-FFF2-40B4-BE49-F238E27FC236}">
                <a16:creationId xmlns:a16="http://schemas.microsoft.com/office/drawing/2014/main" id="{45CE9B73-CAB5-7100-FE53-DE049CE7B43C}"/>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CARBON FOOTPRINT AUDIT</a:t>
            </a:r>
          </a:p>
        </p:txBody>
      </p:sp>
      <p:pic>
        <p:nvPicPr>
          <p:cNvPr id="2" name="Picture 1">
            <a:extLst>
              <a:ext uri="{FF2B5EF4-FFF2-40B4-BE49-F238E27FC236}">
                <a16:creationId xmlns:a16="http://schemas.microsoft.com/office/drawing/2014/main" id="{A4057192-A4F4-BA58-35F4-05C9B3ABF77B}"/>
              </a:ext>
            </a:extLst>
          </p:cNvPr>
          <p:cNvPicPr>
            <a:picLocks noChangeAspect="1"/>
          </p:cNvPicPr>
          <p:nvPr/>
        </p:nvPicPr>
        <p:blipFill>
          <a:blip r:embed="rId4"/>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492F6D5A-C314-1B62-5D51-C7FAC66102F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41BED1CF-F4C8-C808-1A6F-26418C4D283F}"/>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2465085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B068F9-41F2-C235-6344-2014FC89DEEB}"/>
              </a:ext>
            </a:extLst>
          </p:cNvPr>
          <p:cNvSpPr txBox="1"/>
          <p:nvPr/>
        </p:nvSpPr>
        <p:spPr>
          <a:xfrm>
            <a:off x="2751655" y="105241"/>
            <a:ext cx="5497400" cy="707886"/>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INTERVIEWING OTHERS – </a:t>
            </a:r>
            <a:b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br>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CARRYING OUT A SURVEY</a:t>
            </a:r>
          </a:p>
        </p:txBody>
      </p:sp>
      <p:pic>
        <p:nvPicPr>
          <p:cNvPr id="5" name="Picture 4" descr="A vase with leaves in it&#10;&#10;Description automatically generated">
            <a:extLst>
              <a:ext uri="{FF2B5EF4-FFF2-40B4-BE49-F238E27FC236}">
                <a16:creationId xmlns:a16="http://schemas.microsoft.com/office/drawing/2014/main" id="{0C949177-C7A3-295C-636F-925B39FD57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8" name="TextBox 7">
            <a:extLst>
              <a:ext uri="{FF2B5EF4-FFF2-40B4-BE49-F238E27FC236}">
                <a16:creationId xmlns:a16="http://schemas.microsoft.com/office/drawing/2014/main" id="{0FD1AB14-24CE-2B93-169E-AAA05B30F08A}"/>
              </a:ext>
            </a:extLst>
          </p:cNvPr>
          <p:cNvSpPr txBox="1"/>
          <p:nvPr/>
        </p:nvSpPr>
        <p:spPr>
          <a:xfrm>
            <a:off x="261078" y="1150063"/>
            <a:ext cx="3736990" cy="2789639"/>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As part of your investigations this week, you will also carry out some very quick surveys of friends and family to gauge their understanding and attitudes towards climate change and carbon footprints.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4" name="Picture 3" descr="A questionnaire with a green and blue background&#10;&#10;Description automatically generated with medium confidence">
            <a:extLst>
              <a:ext uri="{FF2B5EF4-FFF2-40B4-BE49-F238E27FC236}">
                <a16:creationId xmlns:a16="http://schemas.microsoft.com/office/drawing/2014/main" id="{2F28F056-E54C-5125-6D28-9F5B0CB5B7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78500" y="1038189"/>
            <a:ext cx="2622846" cy="31349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6863C6A4-654B-4C48-EEF7-7B2D1ACA1727}"/>
              </a:ext>
            </a:extLst>
          </p:cNvPr>
          <p:cNvPicPr>
            <a:picLocks noChangeAspect="1"/>
          </p:cNvPicPr>
          <p:nvPr/>
        </p:nvPicPr>
        <p:blipFill>
          <a:blip r:embed="rId5"/>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0A0E5797-02F4-B24A-86A0-D652BB350D8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1ED5D8CE-F274-045F-5A8E-2DEAF144B9AD}"/>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98482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6EA2-192C-0EC6-B717-6D7FC6867152}"/>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GATHERING DATA</a:t>
            </a:r>
          </a:p>
        </p:txBody>
      </p:sp>
      <p:pic>
        <p:nvPicPr>
          <p:cNvPr id="31" name="Picture 30" descr="A vase with leaves in it&#10;&#10;Description automatically generated">
            <a:extLst>
              <a:ext uri="{FF2B5EF4-FFF2-40B4-BE49-F238E27FC236}">
                <a16:creationId xmlns:a16="http://schemas.microsoft.com/office/drawing/2014/main" id="{4B48B2FE-ECF0-A857-7246-F40C6420BD3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43CA7B66-CB36-6224-63D3-D2701C3FF6EC}"/>
              </a:ext>
            </a:extLst>
          </p:cNvPr>
          <p:cNvSpPr txBox="1"/>
          <p:nvPr/>
        </p:nvSpPr>
        <p:spPr>
          <a:xfrm>
            <a:off x="261078" y="1150063"/>
            <a:ext cx="6665016" cy="3539430"/>
          </a:xfrm>
          <a:prstGeom prst="rect">
            <a:avLst/>
          </a:prstGeom>
          <a:noFill/>
        </p:spPr>
        <p:txBody>
          <a:bodyPr wrap="squar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You will now complete your </a:t>
            </a:r>
            <a:r>
              <a:rPr lang="en-GB" sz="1600" b="1" kern="100" dirty="0">
                <a:solidFill>
                  <a:srgbClr val="6CB756"/>
                </a:solidFill>
                <a:latin typeface="Ubuntu" panose="020B0504030602030204" pitchFamily="34" charset="0"/>
                <a:ea typeface="Ubuntu" panose="020B0504030602030204" pitchFamily="34" charset="0"/>
                <a:cs typeface="Arial" panose="020B0604020202020204" pitchFamily="34" charset="0"/>
              </a:rPr>
              <a:t>Carbon Footprint Audit </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each day for the next week – yesterday counts as day 1, today will be day 2, etc.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All the data you collect this week we will use in the next lesson to calculate what your carbon footprint is.</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Carry out the Carbon Footprint Survey at home to gather more information for your project.  </a:t>
            </a: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3" name="Picture 2">
            <a:extLst>
              <a:ext uri="{FF2B5EF4-FFF2-40B4-BE49-F238E27FC236}">
                <a16:creationId xmlns:a16="http://schemas.microsoft.com/office/drawing/2014/main" id="{29B5416E-3BBE-692F-CCFB-37BC8B7CD1A0}"/>
              </a:ext>
            </a:extLst>
          </p:cNvPr>
          <p:cNvPicPr>
            <a:picLocks noChangeAspect="1"/>
          </p:cNvPicPr>
          <p:nvPr/>
        </p:nvPicPr>
        <p:blipFill>
          <a:blip r:embed="rId4"/>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026B88BE-7FF7-CDBF-A955-A1EA07AFDAF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35555C02-3F6D-C99E-59BF-C1A3DB5B1E26}"/>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68558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9B84BAB-9C0F-9101-0B6A-6EE119612BF0}"/>
              </a:ext>
            </a:extLst>
          </p:cNvPr>
          <p:cNvSpPr txBox="1"/>
          <p:nvPr/>
        </p:nvSpPr>
        <p:spPr>
          <a:xfrm>
            <a:off x="316969" y="2094290"/>
            <a:ext cx="5505855" cy="307777"/>
          </a:xfrm>
          <a:prstGeom prst="rect">
            <a:avLst/>
          </a:prstGeom>
          <a:noFill/>
        </p:spPr>
        <p:txBody>
          <a:bodyPr wrap="square" rtlCol="0">
            <a:spAutoFit/>
          </a:bodyPr>
          <a:lstStyle/>
          <a:p>
            <a:r>
              <a:rPr lang="en-GB" sz="1400" b="1" dirty="0">
                <a:solidFill>
                  <a:srgbClr val="6CB756"/>
                </a:solidFill>
                <a:latin typeface="Ubuntu" panose="020B0504030602030204" pitchFamily="34" charset="0"/>
                <a:ea typeface="Arial" panose="020B0604020202020204" pitchFamily="34" charset="0"/>
              </a:rPr>
              <a:t>You should now have a greater understanding of:</a:t>
            </a:r>
          </a:p>
        </p:txBody>
      </p:sp>
      <p:sp>
        <p:nvSpPr>
          <p:cNvPr id="32" name="TextBox 31">
            <a:extLst>
              <a:ext uri="{FF2B5EF4-FFF2-40B4-BE49-F238E27FC236}">
                <a16:creationId xmlns:a16="http://schemas.microsoft.com/office/drawing/2014/main" id="{B8D162C2-133A-364C-A0CE-B91119A21DCF}"/>
              </a:ext>
            </a:extLst>
          </p:cNvPr>
          <p:cNvSpPr txBox="1"/>
          <p:nvPr/>
        </p:nvSpPr>
        <p:spPr>
          <a:xfrm>
            <a:off x="316969" y="1347881"/>
            <a:ext cx="3846968" cy="677108"/>
          </a:xfrm>
          <a:prstGeom prst="rect">
            <a:avLst/>
          </a:prstGeom>
          <a:noFill/>
        </p:spPr>
        <p:txBody>
          <a:bodyPr wrap="square" rtlCol="0">
            <a:spAutoFit/>
          </a:bodyPr>
          <a:lstStyle/>
          <a:p>
            <a:r>
              <a:rPr lang="en-GB" sz="3800" b="1" dirty="0">
                <a:solidFill>
                  <a:srgbClr val="2E91D6"/>
                </a:solidFill>
                <a:latin typeface="Ubuntu" panose="020B0504030602030204" pitchFamily="34" charset="0"/>
                <a:ea typeface="Ubuntu" panose="020B0504030602030204" pitchFamily="34" charset="0"/>
                <a:cs typeface="Ubuntu" panose="020B0504030602030204" pitchFamily="34" charset="0"/>
              </a:rPr>
              <a:t>Conclusion:</a:t>
            </a:r>
            <a:endParaRPr lang="en-US" sz="3800" b="1" dirty="0">
              <a:solidFill>
                <a:srgbClr val="2D91D6"/>
              </a:solidFill>
              <a:latin typeface="Arial" panose="020B0604020202020204" pitchFamily="34" charset="0"/>
              <a:cs typeface="Arial" panose="020B0604020202020204" pitchFamily="34" charset="0"/>
            </a:endParaRPr>
          </a:p>
        </p:txBody>
      </p:sp>
      <p:pic>
        <p:nvPicPr>
          <p:cNvPr id="33" name="Picture 32" descr="A green and black text&#10;&#10;Description automatically generated">
            <a:extLst>
              <a:ext uri="{FF2B5EF4-FFF2-40B4-BE49-F238E27FC236}">
                <a16:creationId xmlns:a16="http://schemas.microsoft.com/office/drawing/2014/main" id="{CC2C0DED-875D-3A06-36AF-F6029ACCDB3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34" name="Picture 33" descr="A vase with leaves in it&#10;&#10;Description automatically generated">
            <a:extLst>
              <a:ext uri="{FF2B5EF4-FFF2-40B4-BE49-F238E27FC236}">
                <a16:creationId xmlns:a16="http://schemas.microsoft.com/office/drawing/2014/main" id="{EF92219D-EAC9-B6DA-7F96-F65B66F75A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36669" y="1254554"/>
            <a:ext cx="679734" cy="741528"/>
          </a:xfrm>
          <a:prstGeom prst="rect">
            <a:avLst/>
          </a:prstGeom>
        </p:spPr>
      </p:pic>
      <p:pic>
        <p:nvPicPr>
          <p:cNvPr id="35" name="Picture 34" descr="A logo with a person in the middle&#10;&#10;Description automatically generated">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77821" y="2462937"/>
            <a:ext cx="5505855" cy="3200876"/>
          </a:xfrm>
          <a:prstGeom prst="rect">
            <a:avLst/>
          </a:prstGeom>
          <a:noFill/>
        </p:spPr>
        <p:txBody>
          <a:bodyPr wrap="square" rtlCol="0">
            <a:spAutoFit/>
          </a:bodyPr>
          <a:lstStyle/>
          <a:p>
            <a:pPr marL="285750" indent="-285750">
              <a:buSzPct val="200000"/>
              <a:buBlip>
                <a:blip r:embed="rId6"/>
              </a:buBlip>
            </a:pPr>
            <a:r>
              <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rPr>
              <a:t>The importance of making changes to your everyday habits and lifestyles.</a:t>
            </a: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rPr>
              <a:t>Ways in which those changes could help fight climate change.</a:t>
            </a: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rPr>
              <a:t>The different types of data we can collect.</a:t>
            </a: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a:stretch>
            <a:fillRect/>
          </a:stretch>
        </p:blipFill>
        <p:spPr>
          <a:xfrm>
            <a:off x="4703663" y="260620"/>
            <a:ext cx="2238321" cy="697798"/>
          </a:xfrm>
          <a:prstGeom prst="rect">
            <a:avLst/>
          </a:prstGeom>
        </p:spPr>
      </p:pic>
      <p:pic>
        <p:nvPicPr>
          <p:cNvPr id="38" name="Picture 37" descr="A black background with a black square&#10;&#10;Description automatically generated with medium confidence">
            <a:extLst>
              <a:ext uri="{FF2B5EF4-FFF2-40B4-BE49-F238E27FC236}">
                <a16:creationId xmlns:a16="http://schemas.microsoft.com/office/drawing/2014/main" id="{22B83B03-C31B-F71E-CFFA-027523B63F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53135" y="322886"/>
            <a:ext cx="1999015" cy="508731"/>
          </a:xfrm>
          <a:prstGeom prst="rect">
            <a:avLst/>
          </a:prstGeom>
        </p:spPr>
      </p:pic>
      <p:sp>
        <p:nvSpPr>
          <p:cNvPr id="2" name="TextBox 1">
            <a:extLst>
              <a:ext uri="{FF2B5EF4-FFF2-40B4-BE49-F238E27FC236}">
                <a16:creationId xmlns:a16="http://schemas.microsoft.com/office/drawing/2014/main" id="{CACFC3CB-45AA-F12A-02E1-22545385E4AE}"/>
              </a:ext>
            </a:extLst>
          </p:cNvPr>
          <p:cNvSpPr txBox="1"/>
          <p:nvPr/>
        </p:nvSpPr>
        <p:spPr>
          <a:xfrm>
            <a:off x="258104" y="4642607"/>
            <a:ext cx="3231330"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extLst>
      <p:ext uri="{BB962C8B-B14F-4D97-AF65-F5344CB8AC3E}">
        <p14:creationId xmlns:p14="http://schemas.microsoft.com/office/powerpoint/2010/main" val="154724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87785" y="1049704"/>
            <a:ext cx="8243863" cy="584775"/>
          </a:xfrm>
          <a:prstGeom prst="rect">
            <a:avLst/>
          </a:prstGeom>
          <a:noFill/>
        </p:spPr>
        <p:txBody>
          <a:bodyPr wrap="square" rtlCol="0">
            <a:spAutoFit/>
          </a:bodyPr>
          <a:lstStyle/>
          <a:p>
            <a:r>
              <a:rPr lang="en-GB" sz="1600" b="1" dirty="0">
                <a:solidFill>
                  <a:srgbClr val="6CB756"/>
                </a:solidFill>
                <a:latin typeface="Ubuntu" panose="020B0504030602030204" pitchFamily="34" charset="0"/>
                <a:ea typeface="Arial" panose="020B0604020202020204" pitchFamily="34" charset="0"/>
              </a:rPr>
              <a:t>Lesson One: What is Climate Change?</a:t>
            </a:r>
            <a:endParaRPr lang="en-GB" sz="1600" b="1" dirty="0">
              <a:solidFill>
                <a:srgbClr val="6CB756"/>
              </a:solidFill>
              <a:latin typeface="Ubuntu" panose="020B0504030602030204" pitchFamily="34" charset="0"/>
            </a:endParaRPr>
          </a:p>
          <a:p>
            <a:r>
              <a:rPr lang="en-GB" sz="1600" b="1" dirty="0">
                <a:latin typeface="Ubuntu" panose="020B0504030602030204" pitchFamily="34" charset="0"/>
                <a:ea typeface="Arial" panose="020B0604020202020204" pitchFamily="34" charset="0"/>
              </a:rPr>
              <a:t>Lesson Two: Understanding the Problem and Your Own Carbon Footprint </a:t>
            </a:r>
            <a:endParaRPr lang="en-US" sz="1600" b="1" dirty="0">
              <a:latin typeface="Ubuntu" panose="020B0504030602030204" pitchFamily="34" charset="0"/>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0802" y="269023"/>
            <a:ext cx="2049928"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STEP 1:</a:t>
            </a:r>
            <a:endParaRPr lang="en-US" sz="2000" b="1" dirty="0">
              <a:solidFill>
                <a:srgbClr val="2D91D6"/>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F8E71-0270-5FCE-21C1-011ADA396C56}"/>
              </a:ext>
            </a:extLst>
          </p:cNvPr>
          <p:cNvSpPr txBox="1"/>
          <p:nvPr/>
        </p:nvSpPr>
        <p:spPr>
          <a:xfrm>
            <a:off x="3646600" y="330579"/>
            <a:ext cx="5497400" cy="338554"/>
          </a:xfrm>
          <a:prstGeom prst="rect">
            <a:avLst/>
          </a:prstGeom>
          <a:noFill/>
        </p:spPr>
        <p:txBody>
          <a:bodyPr wrap="square" rtlCol="0">
            <a:spAutoFit/>
          </a:bodyPr>
          <a:lstStyle/>
          <a:p>
            <a:r>
              <a:rPr lang="en-GB" sz="1600" b="1" dirty="0">
                <a:solidFill>
                  <a:srgbClr val="2D91D6"/>
                </a:solidFill>
                <a:latin typeface="Ubuntu" panose="020B0504030602030204" pitchFamily="34" charset="0"/>
                <a:ea typeface="Ubuntu" panose="020B0504030602030204" pitchFamily="34" charset="0"/>
                <a:cs typeface="Ubuntu" panose="020B0504030602030204" pitchFamily="34" charset="0"/>
              </a:rPr>
              <a:t>Collect and Capture your own Carbon Data.</a:t>
            </a:r>
            <a:endParaRPr lang="en-US" sz="1600" b="1" dirty="0">
              <a:solidFill>
                <a:srgbClr val="2D91D6"/>
              </a:solidFill>
              <a:latin typeface="Arial" panose="020B0604020202020204" pitchFamily="34" charset="0"/>
              <a:cs typeface="Arial" panose="020B0604020202020204" pitchFamily="34" charset="0"/>
            </a:endParaRPr>
          </a:p>
        </p:txBody>
      </p:sp>
      <p:cxnSp>
        <p:nvCxnSpPr>
          <p:cNvPr id="41" name="Straight Connector 40">
            <a:extLst>
              <a:ext uri="{FF2B5EF4-FFF2-40B4-BE49-F238E27FC236}">
                <a16:creationId xmlns:a16="http://schemas.microsoft.com/office/drawing/2014/main" id="{CC917875-29BB-F86F-7F04-2D87B5BC4B8B}"/>
              </a:ext>
            </a:extLst>
          </p:cNvPr>
          <p:cNvCxnSpPr>
            <a:cxnSpLocks/>
          </p:cNvCxnSpPr>
          <p:nvPr/>
        </p:nvCxnSpPr>
        <p:spPr>
          <a:xfrm>
            <a:off x="369257" y="1707790"/>
            <a:ext cx="712149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4CB3574-E830-576D-0CF2-B245BE57955D}"/>
              </a:ext>
            </a:extLst>
          </p:cNvPr>
          <p:cNvSpPr txBox="1"/>
          <p:nvPr/>
        </p:nvSpPr>
        <p:spPr>
          <a:xfrm>
            <a:off x="287785" y="1834998"/>
            <a:ext cx="3822970" cy="1569660"/>
          </a:xfrm>
          <a:prstGeom prst="rect">
            <a:avLst/>
          </a:prstGeom>
          <a:noFill/>
        </p:spPr>
        <p:txBody>
          <a:bodyPr wrap="none" rtlCol="0">
            <a:spAutoFit/>
          </a:bodyPr>
          <a:lstStyle/>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Using our Carbon Capture Worksheets,</a:t>
            </a: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collect and gather your own data for </a:t>
            </a:r>
          </a:p>
          <a:p>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your personal daily </a:t>
            </a:r>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Household Energy </a:t>
            </a:r>
          </a:p>
          <a:p>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Use, Transport Use </a:t>
            </a:r>
            <a:r>
              <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rPr>
              <a:t>and </a:t>
            </a:r>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Food &amp; Drink </a:t>
            </a:r>
          </a:p>
          <a:p>
            <a:r>
              <a:rPr lang="en-GB" sz="1600" b="1" kern="100" dirty="0">
                <a:solidFill>
                  <a:srgbClr val="181717"/>
                </a:solidFill>
                <a:latin typeface="Ubuntu" panose="020B0504030602030204" pitchFamily="34" charset="0"/>
                <a:ea typeface="Ubuntu" panose="020B0504030602030204" pitchFamily="34" charset="0"/>
                <a:cs typeface="Arial" panose="020B0604020202020204" pitchFamily="34" charset="0"/>
              </a:rPr>
              <a:t>Consumption.</a:t>
            </a:r>
            <a:endParaRPr lang="en-GB" sz="1600" kern="100" dirty="0">
              <a:solidFill>
                <a:srgbClr val="181717"/>
              </a:solidFill>
              <a:latin typeface="Ubuntu" panose="020B0504030602030204" pitchFamily="34" charset="0"/>
              <a:ea typeface="Ubuntu" panose="020B0504030602030204" pitchFamily="34" charset="0"/>
              <a:cs typeface="Arial" panose="020B0604020202020204" pitchFamily="34" charset="0"/>
            </a:endParaRPr>
          </a:p>
          <a:p>
            <a:endParaRPr lang="en-US" sz="1600" dirty="0"/>
          </a:p>
        </p:txBody>
      </p:sp>
      <p:pic>
        <p:nvPicPr>
          <p:cNvPr id="3" name="Picture 2">
            <a:extLst>
              <a:ext uri="{FF2B5EF4-FFF2-40B4-BE49-F238E27FC236}">
                <a16:creationId xmlns:a16="http://schemas.microsoft.com/office/drawing/2014/main" id="{1439D3F3-8FCF-7E4E-F8A8-0A05741904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57364" y="1894197"/>
            <a:ext cx="3133391" cy="2199599"/>
          </a:xfrm>
          <a:prstGeom prst="rect">
            <a:avLst/>
          </a:prstGeom>
          <a:ln w="28575">
            <a:solidFill>
              <a:srgbClr val="6CB756"/>
            </a:solidFill>
          </a:ln>
        </p:spPr>
      </p:pic>
      <p:pic>
        <p:nvPicPr>
          <p:cNvPr id="4" name="Picture 3" descr="A vase with leaves in it&#10;&#10;Description automatically generated">
            <a:extLst>
              <a:ext uri="{FF2B5EF4-FFF2-40B4-BE49-F238E27FC236}">
                <a16:creationId xmlns:a16="http://schemas.microsoft.com/office/drawing/2014/main" id="{5EBE0C77-4CEB-F637-96AA-BF0EE327AE4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7" name="Picture 6">
            <a:extLst>
              <a:ext uri="{FF2B5EF4-FFF2-40B4-BE49-F238E27FC236}">
                <a16:creationId xmlns:a16="http://schemas.microsoft.com/office/drawing/2014/main" id="{04FE3E23-DBDD-1DBF-88E9-F661F1162A51}"/>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3C0C6D78-3279-5788-660B-3B1CDBB7FEC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10" name="TextBox 9">
            <a:extLst>
              <a:ext uri="{FF2B5EF4-FFF2-40B4-BE49-F238E27FC236}">
                <a16:creationId xmlns:a16="http://schemas.microsoft.com/office/drawing/2014/main" id="{C8BFBDC0-4281-8EA3-6111-DED1FFCDA2A7}"/>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95485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F03F51-CE66-3FEA-CE1C-EF701E0E5CFF}"/>
              </a:ext>
            </a:extLst>
          </p:cNvPr>
          <p:cNvSpPr txBox="1"/>
          <p:nvPr/>
        </p:nvSpPr>
        <p:spPr>
          <a:xfrm>
            <a:off x="264861" y="1459143"/>
            <a:ext cx="3866931" cy="523220"/>
          </a:xfrm>
          <a:prstGeom prst="rect">
            <a:avLst/>
          </a:prstGeom>
          <a:noFill/>
        </p:spPr>
        <p:txBody>
          <a:bodyPr wrap="square" rtlCol="0">
            <a:spAutoFit/>
          </a:bodyPr>
          <a:lstStyle/>
          <a:p>
            <a:r>
              <a:rPr lang="en-GB" sz="2800" b="1" dirty="0">
                <a:solidFill>
                  <a:srgbClr val="2E91D6"/>
                </a:solidFill>
                <a:latin typeface="Ubuntu" panose="020B0504030602030204" pitchFamily="34" charset="0"/>
                <a:ea typeface="Ubuntu" panose="020B0504030602030204" pitchFamily="34" charset="0"/>
                <a:cs typeface="Ubuntu" panose="020B0504030602030204" pitchFamily="34" charset="0"/>
              </a:rPr>
              <a:t>LESSON TWO:</a:t>
            </a:r>
            <a:endParaRPr lang="en-US" sz="2800" b="1" dirty="0">
              <a:solidFill>
                <a:srgbClr val="2D91D6"/>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5A1F2D77-18CB-862C-0770-E3BE1F86EC9E}"/>
              </a:ext>
            </a:extLst>
          </p:cNvPr>
          <p:cNvSpPr txBox="1"/>
          <p:nvPr/>
        </p:nvSpPr>
        <p:spPr>
          <a:xfrm>
            <a:off x="258104" y="1959799"/>
            <a:ext cx="3655745" cy="707886"/>
          </a:xfrm>
          <a:prstGeom prst="rect">
            <a:avLst/>
          </a:prstGeom>
          <a:noFill/>
        </p:spPr>
        <p:txBody>
          <a:bodyPr wrap="square" rtlCol="0">
            <a:spAutoFit/>
          </a:bodyPr>
          <a:lstStyle/>
          <a:p>
            <a:r>
              <a:rPr lang="en-GB" sz="2000" b="1" dirty="0">
                <a:solidFill>
                  <a:srgbClr val="2E91D6"/>
                </a:solidFill>
                <a:latin typeface="Ubuntu" panose="020B0504030602030204" pitchFamily="34" charset="0"/>
                <a:cs typeface="Arial" panose="020B0604020202020204" pitchFamily="34" charset="0"/>
              </a:rPr>
              <a:t>Understanding the Problem and Collecting Data.</a:t>
            </a:r>
          </a:p>
        </p:txBody>
      </p:sp>
      <p:pic>
        <p:nvPicPr>
          <p:cNvPr id="6" name="Picture 5" descr="A green and black text&#10;&#10;Description automatically generated">
            <a:extLst>
              <a:ext uri="{FF2B5EF4-FFF2-40B4-BE49-F238E27FC236}">
                <a16:creationId xmlns:a16="http://schemas.microsoft.com/office/drawing/2014/main" id="{FFEF86C5-48DE-C621-BDFD-B986A05BF8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7" name="Picture 6" descr="A vase with leaves in it&#10;&#10;Description automatically generated">
            <a:extLst>
              <a:ext uri="{FF2B5EF4-FFF2-40B4-BE49-F238E27FC236}">
                <a16:creationId xmlns:a16="http://schemas.microsoft.com/office/drawing/2014/main" id="{2AAB1871-E0CC-F705-35E9-E8FDA90E15F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67690" y="1264249"/>
            <a:ext cx="679734" cy="741528"/>
          </a:xfrm>
          <a:prstGeom prst="rect">
            <a:avLst/>
          </a:prstGeom>
        </p:spPr>
      </p:pic>
      <p:pic>
        <p:nvPicPr>
          <p:cNvPr id="8" name="Picture 7" descr="A logo with a person in the middle&#10;&#10;Description automatically generated">
            <a:extLst>
              <a:ext uri="{FF2B5EF4-FFF2-40B4-BE49-F238E27FC236}">
                <a16:creationId xmlns:a16="http://schemas.microsoft.com/office/drawing/2014/main" id="{3CA0E3DB-10DB-6DA6-00F2-8CB24A965A4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sp>
        <p:nvSpPr>
          <p:cNvPr id="3" name="TextBox 2">
            <a:extLst>
              <a:ext uri="{FF2B5EF4-FFF2-40B4-BE49-F238E27FC236}">
                <a16:creationId xmlns:a16="http://schemas.microsoft.com/office/drawing/2014/main" id="{A4AAF7F8-BCDC-8452-A2B9-43DA601EA407}"/>
              </a:ext>
            </a:extLst>
          </p:cNvPr>
          <p:cNvSpPr txBox="1"/>
          <p:nvPr/>
        </p:nvSpPr>
        <p:spPr>
          <a:xfrm>
            <a:off x="258104" y="3276366"/>
            <a:ext cx="4572000" cy="276999"/>
          </a:xfrm>
          <a:prstGeom prst="rect">
            <a:avLst/>
          </a:prstGeom>
          <a:noFill/>
        </p:spPr>
        <p:txBody>
          <a:bodyPr wrap="square">
            <a:spAutoFit/>
          </a:bodyPr>
          <a:lstStyle/>
          <a:p>
            <a:pPr eaLnBrk="1" hangingPunct="1">
              <a:lnSpc>
                <a:spcPct val="100000"/>
              </a:lnSpc>
              <a:spcBef>
                <a:spcPct val="0"/>
              </a:spcBef>
              <a:buFontTx/>
              <a:buNone/>
              <a:defRPr/>
            </a:pPr>
            <a:r>
              <a:rPr lang="en-US" altLang="en-US" sz="1200" b="1" dirty="0">
                <a:latin typeface="Ubuntu" panose="020B0504030602030204" pitchFamily="34" charset="0"/>
                <a:hlinkClick r:id="rId7">
                  <a:extLst>
                    <a:ext uri="{A12FA001-AC4F-418D-AE19-62706E023703}">
                      <ahyp:hlinkClr xmlns:ahyp="http://schemas.microsoft.com/office/drawing/2018/hyperlinkcolor" val="tx"/>
                    </a:ext>
                  </a:extLst>
                </a:hlinkClick>
              </a:rPr>
              <a:t>www.statwarscompetition.com/climatechallenge</a:t>
            </a:r>
            <a:endParaRPr lang="en-US" altLang="en-US" sz="1200" b="1" dirty="0">
              <a:latin typeface="Ubuntu" panose="020B0504030602030204" pitchFamily="34" charset="0"/>
            </a:endParaRPr>
          </a:p>
        </p:txBody>
      </p:sp>
      <p:pic>
        <p:nvPicPr>
          <p:cNvPr id="5" name="Picture 4" descr="A green circle with black x and a black square with a black background&#10;&#10;Description automatically generated">
            <a:extLst>
              <a:ext uri="{FF2B5EF4-FFF2-40B4-BE49-F238E27FC236}">
                <a16:creationId xmlns:a16="http://schemas.microsoft.com/office/drawing/2014/main" id="{40C35A86-4140-02FF-E8C5-DE5D4920E8F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8104" y="3735128"/>
            <a:ext cx="1348346" cy="363525"/>
          </a:xfrm>
          <a:prstGeom prst="rect">
            <a:avLst/>
          </a:prstGeom>
        </p:spPr>
      </p:pic>
      <p:pic>
        <p:nvPicPr>
          <p:cNvPr id="9" name="Picture 8">
            <a:extLst>
              <a:ext uri="{FF2B5EF4-FFF2-40B4-BE49-F238E27FC236}">
                <a16:creationId xmlns:a16="http://schemas.microsoft.com/office/drawing/2014/main" id="{B5C1B7DF-56A3-8B98-A94A-D75B726DB0AF}"/>
              </a:ext>
            </a:extLst>
          </p:cNvPr>
          <p:cNvPicPr>
            <a:picLocks noChangeAspect="1"/>
          </p:cNvPicPr>
          <p:nvPr/>
        </p:nvPicPr>
        <p:blipFill>
          <a:blip r:embed="rId9"/>
          <a:stretch>
            <a:fillRect/>
          </a:stretch>
        </p:blipFill>
        <p:spPr>
          <a:xfrm>
            <a:off x="127508" y="4098653"/>
            <a:ext cx="2199046" cy="685554"/>
          </a:xfrm>
          <a:prstGeom prst="rect">
            <a:avLst/>
          </a:prstGeom>
        </p:spPr>
      </p:pic>
      <p:pic>
        <p:nvPicPr>
          <p:cNvPr id="14" name="Picture 13" descr="A black background with a black square&#10;&#10;Description automatically generated with medium confidence">
            <a:extLst>
              <a:ext uri="{FF2B5EF4-FFF2-40B4-BE49-F238E27FC236}">
                <a16:creationId xmlns:a16="http://schemas.microsoft.com/office/drawing/2014/main" id="{68B29815-14FA-8770-7FB0-5393AB73E54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606450" y="3662525"/>
            <a:ext cx="1999015" cy="508731"/>
          </a:xfrm>
          <a:prstGeom prst="rect">
            <a:avLst/>
          </a:prstGeom>
        </p:spPr>
      </p:pic>
      <p:sp>
        <p:nvSpPr>
          <p:cNvPr id="15" name="TextBox 14">
            <a:extLst>
              <a:ext uri="{FF2B5EF4-FFF2-40B4-BE49-F238E27FC236}">
                <a16:creationId xmlns:a16="http://schemas.microsoft.com/office/drawing/2014/main" id="{0B075180-4077-C6E5-E175-28E7486066FF}"/>
              </a:ext>
            </a:extLst>
          </p:cNvPr>
          <p:cNvSpPr txBox="1"/>
          <p:nvPr/>
        </p:nvSpPr>
        <p:spPr>
          <a:xfrm>
            <a:off x="306751" y="4708730"/>
            <a:ext cx="2873771" cy="646331"/>
          </a:xfrm>
          <a:prstGeom prst="rect">
            <a:avLst/>
          </a:prstGeom>
          <a:noFill/>
        </p:spPr>
        <p:txBody>
          <a:bodyPr wrap="square" rtlCol="0">
            <a:spAutoFit/>
          </a:bodyPr>
          <a:lstStyle/>
          <a:p>
            <a:r>
              <a:rPr lang="en-GB" sz="900" dirty="0">
                <a:effectLst/>
                <a:latin typeface="Ubuntu" panose="020B0504030602030204" pitchFamily="34" charset="0"/>
              </a:rPr>
              <a:t>Copyright Universe of Engineering Ltd under license to Primary Engineer Ltd </a:t>
            </a:r>
            <a:r>
              <a:rPr lang="en-GB" sz="900" b="1" dirty="0">
                <a:effectLst/>
                <a:latin typeface="Ubuntu" panose="020B0504030602030204" pitchFamily="34" charset="0"/>
              </a:rPr>
              <a:t>2021-2024</a:t>
            </a:r>
            <a:endParaRPr lang="en-GB" sz="900" dirty="0">
              <a:effectLst/>
              <a:latin typeface="Ubuntu" panose="020B0504030602030204" pitchFamily="34" charset="0"/>
            </a:endParaRP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202" y="1249702"/>
            <a:ext cx="8126413" cy="2103012"/>
          </a:xfrm>
          <a:prstGeom prst="rect">
            <a:avLst/>
          </a:prstGeom>
          <a:noFill/>
        </p:spPr>
        <p:txBody>
          <a:bodyPr wrap="square">
            <a:spAutoFit/>
          </a:bodyPr>
          <a:lstStyle/>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Consider the importance of making changes to their everyday habits and lifestyles.</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Discuss ways in which those changes could help climate change.</a:t>
            </a:r>
          </a:p>
          <a:p>
            <a:pPr marL="342900" indent="-342900" eaLnBrk="1" fontAlgn="auto" hangingPunct="1">
              <a:lnSpc>
                <a:spcPct val="150000"/>
              </a:lnSpc>
              <a:spcBef>
                <a:spcPts val="0"/>
              </a:spcBef>
              <a:spcAft>
                <a:spcPts val="0"/>
              </a:spcAft>
              <a:buSzPct val="200000"/>
              <a:buBlip>
                <a:blip r:embed="rId3"/>
              </a:buBlip>
              <a:defRPr/>
            </a:pPr>
            <a:r>
              <a:rPr lang="en-US" sz="1600" dirty="0">
                <a:solidFill>
                  <a:schemeClr val="bg2">
                    <a:lumMod val="25000"/>
                  </a:schemeClr>
                </a:solidFill>
                <a:latin typeface="Ubuntu" panose="020B0504030602030204" pitchFamily="34" charset="0"/>
              </a:rPr>
              <a:t>Understand the different types of data we can collect.</a:t>
            </a: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p:txBody>
      </p:sp>
      <p:sp>
        <p:nvSpPr>
          <p:cNvPr id="3" name="TextBox 2">
            <a:extLst>
              <a:ext uri="{FF2B5EF4-FFF2-40B4-BE49-F238E27FC236}">
                <a16:creationId xmlns:a16="http://schemas.microsoft.com/office/drawing/2014/main" id="{C9DE7966-ED74-1E17-2F62-250BF6469052}"/>
              </a:ext>
            </a:extLst>
          </p:cNvPr>
          <p:cNvSpPr txBox="1"/>
          <p:nvPr/>
        </p:nvSpPr>
        <p:spPr>
          <a:xfrm>
            <a:off x="2703017" y="309529"/>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LESSON OBJECTIONS</a:t>
            </a:r>
            <a:endParaRPr lang="en-US" sz="2000" b="1" dirty="0">
              <a:solidFill>
                <a:srgbClr val="2D91D6"/>
              </a:solidFill>
              <a:latin typeface="Arial" panose="020B0604020202020204" pitchFamily="34" charset="0"/>
              <a:cs typeface="Arial" panose="020B0604020202020204" pitchFamily="34" charset="0"/>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4" name="Picture 3">
            <a:extLst>
              <a:ext uri="{FF2B5EF4-FFF2-40B4-BE49-F238E27FC236}">
                <a16:creationId xmlns:a16="http://schemas.microsoft.com/office/drawing/2014/main" id="{4D547496-F7E4-5969-6BC9-48F360B40876}"/>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F0EF2A1C-F060-5960-24B0-1C3E9F9982A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6" name="TextBox 5">
            <a:extLst>
              <a:ext uri="{FF2B5EF4-FFF2-40B4-BE49-F238E27FC236}">
                <a16:creationId xmlns:a16="http://schemas.microsoft.com/office/drawing/2014/main" id="{31A2CCF6-51BC-EEBC-60D3-079B819A8818}"/>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654FE-E026-1BFE-1753-EBF5B2A342EB}"/>
              </a:ext>
            </a:extLst>
          </p:cNvPr>
          <p:cNvSpPr txBox="1"/>
          <p:nvPr/>
        </p:nvSpPr>
        <p:spPr>
          <a:xfrm>
            <a:off x="292056" y="1041329"/>
            <a:ext cx="8559888" cy="4565224"/>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chemeClr val="bg2">
                    <a:lumMod val="25000"/>
                  </a:schemeClr>
                </a:solidFill>
                <a:latin typeface="Ubuntu Light" panose="020B0304030602030204" pitchFamily="34" charset="0"/>
              </a:rPr>
              <a:t>“Can you use data to develop your understanding of climate change and choose 3 changes you can make personally to help the fight against it?"</a:t>
            </a:r>
          </a:p>
          <a:p>
            <a:pPr eaLnBrk="1" fontAlgn="auto" hangingPunct="1">
              <a:spcBef>
                <a:spcPts val="0"/>
              </a:spcBef>
              <a:spcAft>
                <a:spcPts val="0"/>
              </a:spcAft>
              <a:buSzPct val="200000"/>
              <a:defRPr/>
            </a:pPr>
            <a:br>
              <a:rPr lang="en-US" sz="1500" b="1" dirty="0">
                <a:solidFill>
                  <a:srgbClr val="6CB756"/>
                </a:solidFill>
                <a:latin typeface="Ubuntu Light" panose="020B0304030602030204" pitchFamily="34" charset="0"/>
              </a:rPr>
            </a:br>
            <a:r>
              <a:rPr lang="en-US" sz="1500" b="1" dirty="0">
                <a:solidFill>
                  <a:srgbClr val="6CB756"/>
                </a:solidFill>
                <a:latin typeface="Ubuntu Light" panose="020B0304030602030204" pitchFamily="34" charset="0"/>
              </a:rPr>
              <a:t>To do this you will need to create:</a:t>
            </a:r>
            <a:br>
              <a:rPr lang="en-US" sz="1500" b="1" dirty="0">
                <a:solidFill>
                  <a:srgbClr val="6CB756"/>
                </a:solidFill>
                <a:latin typeface="Ubuntu Light" panose="020B0304030602030204" pitchFamily="34" charset="0"/>
              </a:rPr>
            </a:br>
            <a:endParaRPr lang="en-US" sz="1500" dirty="0">
              <a:solidFill>
                <a:schemeClr val="bg2">
                  <a:lumMod val="25000"/>
                </a:schemeClr>
              </a:solidFill>
              <a:latin typeface="Ubuntu Light" panose="020B03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A data driven infographic poster supporting the reasons for your 3 changes,</a:t>
            </a:r>
            <a:br>
              <a:rPr lang="en-US" sz="1400" dirty="0">
                <a:solidFill>
                  <a:schemeClr val="bg2">
                    <a:lumMod val="25000"/>
                  </a:schemeClr>
                </a:solidFill>
                <a:latin typeface="Ubuntu" panose="020B0504030602030204" pitchFamily="34" charset="0"/>
              </a:rPr>
            </a:b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A campaign poster, which draws attention to your changes and can be used to help persuade others into action,</a:t>
            </a:r>
            <a:br>
              <a:rPr lang="en-US" sz="1400" dirty="0">
                <a:solidFill>
                  <a:schemeClr val="bg2">
                    <a:lumMod val="25000"/>
                  </a:schemeClr>
                </a:solidFill>
                <a:latin typeface="Ubuntu" panose="020B0504030602030204" pitchFamily="34" charset="0"/>
              </a:rPr>
            </a:b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A  manifesto which provides an argument for why your changes are important – delivered as a presentation to your class,</a:t>
            </a:r>
            <a:br>
              <a:rPr lang="en-US" sz="1400" dirty="0">
                <a:solidFill>
                  <a:schemeClr val="bg2">
                    <a:lumMod val="25000"/>
                  </a:schemeClr>
                </a:solidFill>
                <a:latin typeface="Ubuntu" panose="020B0504030602030204" pitchFamily="34" charset="0"/>
              </a:rPr>
            </a:b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3"/>
              </a:buBlip>
              <a:defRPr/>
            </a:pPr>
            <a:r>
              <a:rPr lang="en-US" sz="1400" dirty="0">
                <a:solidFill>
                  <a:schemeClr val="bg2">
                    <a:lumMod val="25000"/>
                  </a:schemeClr>
                </a:solidFill>
                <a:latin typeface="Ubuntu" panose="020B0504030602030204" pitchFamily="34" charset="0"/>
              </a:rPr>
              <a:t>A letter to a local MP, lobbying them to join your fight against climate change</a:t>
            </a:r>
            <a:r>
              <a:rPr lang="en-US" sz="1600" dirty="0">
                <a:solidFill>
                  <a:schemeClr val="bg2">
                    <a:lumMod val="25000"/>
                  </a:schemeClr>
                </a:solidFill>
                <a:latin typeface="Ubuntu" panose="020B0504030602030204" pitchFamily="34" charset="0"/>
              </a:rPr>
              <a:t>. </a:t>
            </a:r>
          </a:p>
          <a:p>
            <a:pPr marL="342900" indent="-342900" eaLnBrk="1" fontAlgn="auto" hangingPunct="1">
              <a:lnSpc>
                <a:spcPct val="150000"/>
              </a:lnSpc>
              <a:spcBef>
                <a:spcPts val="0"/>
              </a:spcBef>
              <a:spcAft>
                <a:spcPts val="0"/>
              </a:spcAft>
              <a:buSzPct val="200000"/>
              <a:buBlip>
                <a:blip r:embed="rId3"/>
              </a:buBlip>
              <a:defRPr/>
            </a:pPr>
            <a:endParaRPr lang="en-US" sz="1600" dirty="0">
              <a:solidFill>
                <a:schemeClr val="bg2">
                  <a:lumMod val="25000"/>
                </a:schemeClr>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4"/>
              </a:buBlip>
              <a:defRPr/>
            </a:pPr>
            <a:endParaRPr lang="en-US" sz="1350" dirty="0">
              <a:solidFill>
                <a:schemeClr val="bg2">
                  <a:lumMod val="25000"/>
                </a:schemeClr>
              </a:solidFill>
              <a:latin typeface="+mn-lt"/>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3" name="Picture 2">
            <a:extLst>
              <a:ext uri="{FF2B5EF4-FFF2-40B4-BE49-F238E27FC236}">
                <a16:creationId xmlns:a16="http://schemas.microsoft.com/office/drawing/2014/main" id="{86B5F6C3-EFFF-6CE2-1B30-A63536ABAFF5}"/>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D4196819-C8B9-637A-93A5-EA0950396DC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D54762B8-5BD7-73C4-F640-182A55D6ADE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754995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E656213F-F5F3-250B-38C7-0550645645DC}"/>
              </a:ext>
            </a:extLst>
          </p:cNvPr>
          <p:cNvSpPr txBox="1"/>
          <p:nvPr/>
        </p:nvSpPr>
        <p:spPr>
          <a:xfrm>
            <a:off x="2741927" y="153042"/>
            <a:ext cx="5497400" cy="707886"/>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HOW DO YOU CONTRIBUTE TO </a:t>
            </a:r>
            <a:b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br>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CLIMATE CHANGE?</a:t>
            </a:r>
          </a:p>
        </p:txBody>
      </p:sp>
      <p:pic>
        <p:nvPicPr>
          <p:cNvPr id="29" name="Picture 28" descr="A vase with leaves in it&#10;&#10;Description automatically generated">
            <a:extLst>
              <a:ext uri="{FF2B5EF4-FFF2-40B4-BE49-F238E27FC236}">
                <a16:creationId xmlns:a16="http://schemas.microsoft.com/office/drawing/2014/main" id="{3BD9F3D4-29BA-B62B-8CAA-148A2C3447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2" name="Picture 1">
            <a:hlinkClick r:id="rId4"/>
            <a:extLst>
              <a:ext uri="{FF2B5EF4-FFF2-40B4-BE49-F238E27FC236}">
                <a16:creationId xmlns:a16="http://schemas.microsoft.com/office/drawing/2014/main" id="{625434D0-FA68-F287-4D5D-9D5C2A0B581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43135" y="1068428"/>
            <a:ext cx="6257729" cy="3006644"/>
          </a:xfrm>
          <a:prstGeom prst="rect">
            <a:avLst/>
          </a:prstGeom>
        </p:spPr>
      </p:pic>
      <p:pic>
        <p:nvPicPr>
          <p:cNvPr id="3" name="Picture 2">
            <a:extLst>
              <a:ext uri="{FF2B5EF4-FFF2-40B4-BE49-F238E27FC236}">
                <a16:creationId xmlns:a16="http://schemas.microsoft.com/office/drawing/2014/main" id="{962A4D7C-1960-3E77-2E2F-9F7980138555}"/>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DCB67ABE-79AF-FD7D-B066-1F7FC0BF651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CEDAAC77-F6E0-D476-0530-BCC67D2248E1}"/>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664050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311F0E55-0C98-12DA-D920-4FB8117E58A1}"/>
              </a:ext>
            </a:extLst>
          </p:cNvPr>
          <p:cNvSpPr txBox="1">
            <a:spLocks noChangeArrowheads="1"/>
          </p:cNvSpPr>
          <p:nvPr/>
        </p:nvSpPr>
        <p:spPr bwMode="auto">
          <a:xfrm>
            <a:off x="616118" y="5360987"/>
            <a:ext cx="2689225" cy="4000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000" dirty="0">
                <a:solidFill>
                  <a:schemeClr val="bg2">
                    <a:lumMod val="25000"/>
                  </a:schemeClr>
                </a:solidFill>
              </a:rPr>
              <a:t>#</a:t>
            </a:r>
            <a:r>
              <a:rPr lang="en-US" altLang="en-US" sz="2000" dirty="0" err="1">
                <a:solidFill>
                  <a:schemeClr val="bg2">
                    <a:lumMod val="25000"/>
                  </a:schemeClr>
                </a:solidFill>
              </a:rPr>
              <a:t>EngineersInTheMaking</a:t>
            </a:r>
            <a:endParaRPr lang="en-US" altLang="en-US" sz="2000" dirty="0">
              <a:solidFill>
                <a:schemeClr val="bg2">
                  <a:lumMod val="25000"/>
                </a:schemeClr>
              </a:solidFill>
            </a:endParaRPr>
          </a:p>
        </p:txBody>
      </p:sp>
      <p:sp>
        <p:nvSpPr>
          <p:cNvPr id="28" name="TextBox 27">
            <a:extLst>
              <a:ext uri="{FF2B5EF4-FFF2-40B4-BE49-F238E27FC236}">
                <a16:creationId xmlns:a16="http://schemas.microsoft.com/office/drawing/2014/main" id="{25BBBE44-5EA1-9B7B-1213-C11D40ED76AD}"/>
              </a:ext>
            </a:extLst>
          </p:cNvPr>
          <p:cNvSpPr txBox="1"/>
          <p:nvPr/>
        </p:nvSpPr>
        <p:spPr>
          <a:xfrm>
            <a:off x="2732199" y="135832"/>
            <a:ext cx="5497400" cy="1015663"/>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HOW DO YOU CONTRIBUTE TO </a:t>
            </a:r>
            <a:b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br>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CLIMATE CHANGE</a:t>
            </a:r>
          </a:p>
          <a:p>
            <a:endPar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endParaRPr>
          </a:p>
        </p:txBody>
      </p:sp>
      <p:pic>
        <p:nvPicPr>
          <p:cNvPr id="29" name="Picture 28" descr="A vase with leaves in it&#10;&#10;Description automatically generated">
            <a:extLst>
              <a:ext uri="{FF2B5EF4-FFF2-40B4-BE49-F238E27FC236}">
                <a16:creationId xmlns:a16="http://schemas.microsoft.com/office/drawing/2014/main" id="{F69CC61C-EE5E-476D-19D9-6C487B0F2FA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44BE6879-FAF1-4727-9816-1C894B60A721}"/>
              </a:ext>
            </a:extLst>
          </p:cNvPr>
          <p:cNvSpPr txBox="1"/>
          <p:nvPr/>
        </p:nvSpPr>
        <p:spPr>
          <a:xfrm>
            <a:off x="292056" y="1041329"/>
            <a:ext cx="8559888" cy="3780394"/>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Each person has a Carbon Footprint, which is the amount of CO2 (Carbon Dioxide) you contribute to the environment through direct/indirect use of fossil fuels. </a:t>
            </a:r>
            <a:br>
              <a:rPr lang="en-US" sz="1500" b="1" dirty="0">
                <a:solidFill>
                  <a:srgbClr val="6CB756"/>
                </a:solidFill>
                <a:latin typeface="Ubuntu Light" panose="020B0304030602030204" pitchFamily="34" charset="0"/>
              </a:rPr>
            </a:br>
            <a:endParaRPr lang="en-US" sz="1500" dirty="0">
              <a:solidFill>
                <a:schemeClr val="bg2">
                  <a:lumMod val="25000"/>
                </a:schemeClr>
              </a:solidFill>
              <a:latin typeface="Ubuntu Light" panose="020B0304030602030204" pitchFamily="34" charset="0"/>
            </a:endParaRPr>
          </a:p>
          <a:p>
            <a:pPr marL="342900" indent="-342900" eaLnBrk="1" fontAlgn="auto" hangingPunct="1">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Most appliances you use generate CO2 because of how they are powered, so the longer you use them, the more energy you will use and thus the more CO2 they will generate.</a:t>
            </a:r>
          </a:p>
          <a:p>
            <a:pPr marL="342900" indent="-342900" eaLnBrk="1" fontAlgn="auto" hangingPunct="1">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The more water you use, the more your emissions, as water needs to be processed (cleaned and prepared for consumption) before it is safe to use. Processing uses a lot of energy. </a:t>
            </a:r>
          </a:p>
          <a:p>
            <a:pPr marL="342900" indent="-342900" eaLnBrk="1" fontAlgn="auto" hangingPunct="1">
              <a:spcBef>
                <a:spcPts val="0"/>
              </a:spcBef>
              <a:spcAft>
                <a:spcPts val="0"/>
              </a:spcAft>
              <a:buSzPct val="200000"/>
              <a:buBlip>
                <a:blip r:embed="rId4"/>
              </a:buBlip>
              <a:defRPr/>
            </a:pPr>
            <a:endParaRPr lang="en-US" sz="1400" dirty="0">
              <a:solidFill>
                <a:schemeClr val="bg2">
                  <a:lumMod val="25000"/>
                </a:schemeClr>
              </a:solidFill>
              <a:latin typeface="Ubuntu" panose="020B0504030602030204" pitchFamily="34" charset="0"/>
            </a:endParaRPr>
          </a:p>
          <a:p>
            <a:pPr marL="342900" indent="-342900" eaLnBrk="1" fontAlgn="auto" hangingPunct="1">
              <a:spcBef>
                <a:spcPts val="0"/>
              </a:spcBef>
              <a:spcAft>
                <a:spcPts val="0"/>
              </a:spcAft>
              <a:buSzPct val="200000"/>
              <a:buBlip>
                <a:blip r:embed="rId4"/>
              </a:buBlip>
              <a:defRPr/>
            </a:pPr>
            <a:r>
              <a:rPr lang="en-US" sz="1400" dirty="0">
                <a:solidFill>
                  <a:schemeClr val="bg2">
                    <a:lumMod val="25000"/>
                  </a:schemeClr>
                </a:solidFill>
                <a:latin typeface="Ubuntu" panose="020B0504030602030204" pitchFamily="34" charset="0"/>
              </a:rPr>
              <a:t>Not recycling properly and using non-recyclable materials like some plastics generates extra CO2 and effects wildlife.</a:t>
            </a:r>
          </a:p>
          <a:p>
            <a:pPr eaLnBrk="1" fontAlgn="auto" hangingPunct="1">
              <a:lnSpc>
                <a:spcPct val="150000"/>
              </a:lnSpc>
              <a:spcBef>
                <a:spcPts val="0"/>
              </a:spcBef>
              <a:spcAft>
                <a:spcPts val="0"/>
              </a:spcAft>
              <a:buSzPct val="200000"/>
              <a:defRPr/>
            </a:pPr>
            <a:endParaRPr lang="en-US" sz="1600" dirty="0">
              <a:solidFill>
                <a:schemeClr val="bg2">
                  <a:lumMod val="25000"/>
                </a:schemeClr>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5"/>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5"/>
              </a:buBlip>
              <a:defRPr/>
            </a:pPr>
            <a:endParaRPr lang="en-US" sz="1350" dirty="0">
              <a:solidFill>
                <a:schemeClr val="bg2">
                  <a:lumMod val="25000"/>
                </a:schemeClr>
              </a:solidFill>
              <a:latin typeface="+mn-lt"/>
            </a:endParaRPr>
          </a:p>
        </p:txBody>
      </p:sp>
      <p:pic>
        <p:nvPicPr>
          <p:cNvPr id="3" name="Picture 2">
            <a:extLst>
              <a:ext uri="{FF2B5EF4-FFF2-40B4-BE49-F238E27FC236}">
                <a16:creationId xmlns:a16="http://schemas.microsoft.com/office/drawing/2014/main" id="{DE55EBDD-E077-2583-F251-2F62C896457D}"/>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39A97DB1-CF37-CE5F-59E5-1D628563342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6AC3DBCC-C16E-881E-7776-01E02D70477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339356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1D1EA4B3-CBCA-522A-3CD7-F7FB4704673D}"/>
              </a:ext>
            </a:extLst>
          </p:cNvPr>
          <p:cNvSpPr txBox="1"/>
          <p:nvPr/>
        </p:nvSpPr>
        <p:spPr>
          <a:xfrm>
            <a:off x="2751655" y="299801"/>
            <a:ext cx="5497400" cy="400110"/>
          </a:xfrm>
          <a:prstGeom prst="rect">
            <a:avLst/>
          </a:prstGeom>
          <a:noFill/>
        </p:spPr>
        <p:txBody>
          <a:bodyPr wrap="square" rtlCol="0">
            <a:spAutoFit/>
          </a:bodyPr>
          <a:lstStyle/>
          <a:p>
            <a:r>
              <a:rPr lang="en-GB" sz="2000" b="1" dirty="0">
                <a:solidFill>
                  <a:srgbClr val="2D91D6"/>
                </a:solidFill>
                <a:latin typeface="Ubuntu" panose="020B0504030602030204" pitchFamily="34" charset="0"/>
                <a:ea typeface="Ubuntu" panose="020B0504030602030204" pitchFamily="34" charset="0"/>
                <a:cs typeface="Ubuntu" panose="020B0504030602030204" pitchFamily="34" charset="0"/>
              </a:rPr>
              <a:t>DATA TYPES – WHAT IS DATA?</a:t>
            </a:r>
          </a:p>
        </p:txBody>
      </p:sp>
      <p:pic>
        <p:nvPicPr>
          <p:cNvPr id="31" name="Picture 30" descr="A vase with leaves in it&#10;&#10;Description automatically generated">
            <a:extLst>
              <a:ext uri="{FF2B5EF4-FFF2-40B4-BE49-F238E27FC236}">
                <a16:creationId xmlns:a16="http://schemas.microsoft.com/office/drawing/2014/main" id="{9C15B4E4-AFCA-51F7-99C5-AF5ACBA1546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6C9273A6-5AB5-76E1-EE4E-3667C5B048D3}"/>
              </a:ext>
            </a:extLst>
          </p:cNvPr>
          <p:cNvSpPr txBox="1"/>
          <p:nvPr/>
        </p:nvSpPr>
        <p:spPr>
          <a:xfrm>
            <a:off x="292056" y="1041329"/>
            <a:ext cx="8559888" cy="3549561"/>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Data is information, facts and statistics collected together for reference and analysis</a:t>
            </a:r>
            <a:br>
              <a:rPr lang="en-US" sz="1500" b="1" dirty="0">
                <a:solidFill>
                  <a:srgbClr val="6CB756"/>
                </a:solidFill>
                <a:latin typeface="Ubuntu Light" panose="020B0304030602030204" pitchFamily="34" charset="0"/>
              </a:rPr>
            </a:br>
            <a:endParaRPr lang="en-US" sz="1500" dirty="0">
              <a:solidFill>
                <a:schemeClr val="bg2">
                  <a:lumMod val="25000"/>
                </a:schemeClr>
              </a:solidFill>
              <a:latin typeface="Ubuntu Light" panose="020B0304030602030204" pitchFamily="34" charset="0"/>
            </a:endParaRPr>
          </a:p>
          <a:p>
            <a:pPr marL="342900" indent="-342900" eaLnBrk="1" fontAlgn="auto" hangingPunct="1">
              <a:spcBef>
                <a:spcPts val="0"/>
              </a:spcBef>
              <a:spcAft>
                <a:spcPts val="0"/>
              </a:spcAft>
              <a:buSzPct val="200000"/>
              <a:buBlip>
                <a:blip r:embed="rId4"/>
              </a:buBlip>
              <a:defRPr/>
            </a:pPr>
            <a:r>
              <a:rPr lang="en-US" sz="1400" b="1" dirty="0">
                <a:solidFill>
                  <a:srgbClr val="6CB756"/>
                </a:solidFill>
                <a:latin typeface="Ubuntu Light" panose="020B0304030602030204" pitchFamily="34" charset="0"/>
              </a:rPr>
              <a:t>Qualitative: </a:t>
            </a:r>
            <a:r>
              <a:rPr lang="en-US" sz="1400" dirty="0">
                <a:solidFill>
                  <a:schemeClr val="bg2">
                    <a:lumMod val="25000"/>
                  </a:schemeClr>
                </a:solidFill>
                <a:latin typeface="Ubuntu" panose="020B0504030602030204" pitchFamily="34" charset="0"/>
              </a:rPr>
              <a:t>a) Nominal data – data in distinct named categories such as gender, eye </a:t>
            </a:r>
            <a:r>
              <a:rPr lang="en-US" sz="1400" dirty="0" err="1">
                <a:solidFill>
                  <a:schemeClr val="bg2">
                    <a:lumMod val="25000"/>
                  </a:schemeClr>
                </a:solidFill>
                <a:latin typeface="Ubuntu" panose="020B0504030602030204" pitchFamily="34" charset="0"/>
              </a:rPr>
              <a:t>colour</a:t>
            </a:r>
            <a:r>
              <a:rPr lang="en-US" sz="1400" dirty="0">
                <a:solidFill>
                  <a:schemeClr val="bg2">
                    <a:lumMod val="25000"/>
                  </a:schemeClr>
                </a:solidFill>
                <a:latin typeface="Ubuntu" panose="020B0504030602030204" pitchFamily="34" charset="0"/>
              </a:rPr>
              <a:t>, religion etc. b) Ordinal data – categories within a range or order, e.g.,  ratings of 1-10,  agree strongly, agree, disagree, disagree strongly etc. </a:t>
            </a:r>
          </a:p>
          <a:p>
            <a:pPr marL="342900" indent="-342900" eaLnBrk="1" fontAlgn="auto" hangingPunct="1">
              <a:spcBef>
                <a:spcPts val="0"/>
              </a:spcBef>
              <a:spcAft>
                <a:spcPts val="0"/>
              </a:spcAft>
              <a:buSzPct val="200000"/>
              <a:buBlip>
                <a:blip r:embed="rId4"/>
              </a:buBlip>
              <a:defRPr/>
            </a:pPr>
            <a:endParaRPr lang="en-US" sz="1400" dirty="0">
              <a:solidFill>
                <a:schemeClr val="bg2">
                  <a:lumMod val="25000"/>
                </a:schemeClr>
              </a:solidFill>
              <a:latin typeface="Ubuntu Light" panose="020B0304030602030204" pitchFamily="34" charset="0"/>
            </a:endParaRPr>
          </a:p>
          <a:p>
            <a:pPr marL="342900" indent="-342900" eaLnBrk="1" fontAlgn="auto" hangingPunct="1">
              <a:spcBef>
                <a:spcPts val="0"/>
              </a:spcBef>
              <a:spcAft>
                <a:spcPts val="0"/>
              </a:spcAft>
              <a:buSzPct val="200000"/>
              <a:buBlip>
                <a:blip r:embed="rId4"/>
              </a:buBlip>
              <a:defRPr/>
            </a:pPr>
            <a:r>
              <a:rPr lang="en-US" sz="1400" b="1" dirty="0">
                <a:solidFill>
                  <a:srgbClr val="6CB756"/>
                </a:solidFill>
                <a:latin typeface="Ubuntu Light" panose="020B0304030602030204" pitchFamily="34" charset="0"/>
              </a:rPr>
              <a:t>Quantitative: </a:t>
            </a:r>
            <a:r>
              <a:rPr lang="en-US" sz="1400" dirty="0">
                <a:solidFill>
                  <a:schemeClr val="bg2">
                    <a:lumMod val="25000"/>
                  </a:schemeClr>
                </a:solidFill>
                <a:latin typeface="Ubuntu" panose="020B0504030602030204" pitchFamily="34" charset="0"/>
              </a:rPr>
              <a:t>a) Discrete data – numbers that are unrelated to anything else, e.g., pupils in a class,  passengers on a train etc. b) Continuous data – numerical data that falls between an upper and lower limit, usually correlating to another quantitative variable. </a:t>
            </a:r>
          </a:p>
          <a:p>
            <a:pPr marL="342900" indent="-342900" eaLnBrk="1" fontAlgn="auto" hangingPunct="1">
              <a:spcBef>
                <a:spcPts val="0"/>
              </a:spcBef>
              <a:spcAft>
                <a:spcPts val="0"/>
              </a:spcAft>
              <a:buSzPct val="200000"/>
              <a:buBlip>
                <a:blip r:embed="rId4"/>
              </a:buBlip>
              <a:defRPr/>
            </a:pPr>
            <a:endParaRPr lang="en-US" sz="1400" dirty="0">
              <a:solidFill>
                <a:schemeClr val="bg2">
                  <a:lumMod val="25000"/>
                </a:schemeClr>
              </a:solidFill>
              <a:latin typeface="Ubuntu Light" panose="020B0304030602030204" pitchFamily="34" charset="0"/>
            </a:endParaRPr>
          </a:p>
          <a:p>
            <a:pPr eaLnBrk="1" fontAlgn="auto" hangingPunct="1">
              <a:lnSpc>
                <a:spcPct val="150000"/>
              </a:lnSpc>
              <a:spcBef>
                <a:spcPts val="0"/>
              </a:spcBef>
              <a:spcAft>
                <a:spcPts val="0"/>
              </a:spcAft>
              <a:buSzPct val="200000"/>
              <a:defRPr/>
            </a:pPr>
            <a:endParaRPr lang="en-US" sz="1600" dirty="0">
              <a:solidFill>
                <a:schemeClr val="bg2">
                  <a:lumMod val="25000"/>
                </a:schemeClr>
              </a:solidFill>
              <a:latin typeface="Ubuntu Light" panose="020B0304030602030204" pitchFamily="34" charset="0"/>
            </a:endParaRPr>
          </a:p>
          <a:p>
            <a:pPr eaLnBrk="1" fontAlgn="auto" hangingPunct="1">
              <a:lnSpc>
                <a:spcPct val="150000"/>
              </a:lnSpc>
              <a:spcBef>
                <a:spcPts val="0"/>
              </a:spcBef>
              <a:spcAft>
                <a:spcPts val="0"/>
              </a:spcAft>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5"/>
              </a:buBlip>
              <a:defRPr/>
            </a:pPr>
            <a:endParaRPr lang="en-US" sz="1350" dirty="0">
              <a:solidFill>
                <a:schemeClr val="bg2">
                  <a:lumMod val="25000"/>
                </a:schemeClr>
              </a:solidFill>
              <a:latin typeface="+mn-lt"/>
            </a:endParaRPr>
          </a:p>
          <a:p>
            <a:pPr marL="285750" indent="-285750" eaLnBrk="1" fontAlgn="auto" hangingPunct="1">
              <a:lnSpc>
                <a:spcPct val="150000"/>
              </a:lnSpc>
              <a:spcBef>
                <a:spcPts val="0"/>
              </a:spcBef>
              <a:spcAft>
                <a:spcPts val="0"/>
              </a:spcAft>
              <a:buBlip>
                <a:blip r:embed="rId5"/>
              </a:buBlip>
              <a:defRPr/>
            </a:pPr>
            <a:endParaRPr lang="en-US" sz="1350" dirty="0">
              <a:solidFill>
                <a:schemeClr val="bg2">
                  <a:lumMod val="25000"/>
                </a:schemeClr>
              </a:solidFill>
              <a:latin typeface="+mn-lt"/>
            </a:endParaRPr>
          </a:p>
        </p:txBody>
      </p:sp>
      <p:pic>
        <p:nvPicPr>
          <p:cNvPr id="3" name="Picture 2">
            <a:extLst>
              <a:ext uri="{FF2B5EF4-FFF2-40B4-BE49-F238E27FC236}">
                <a16:creationId xmlns:a16="http://schemas.microsoft.com/office/drawing/2014/main" id="{1530C771-8973-0589-92ED-0F89F2A1B6E0}"/>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BC4CF070-9104-FD7C-8C09-03954411AD2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0FF0D4AC-6BEF-8F32-A641-3010A32D7492}"/>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96491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78552A9B-9A53-EF04-58D3-D1C09E07AAE9}"/>
              </a:ext>
            </a:extLst>
          </p:cNvPr>
          <p:cNvSpPr txBox="1"/>
          <p:nvPr/>
        </p:nvSpPr>
        <p:spPr>
          <a:xfrm>
            <a:off x="2751655" y="299801"/>
            <a:ext cx="5497400" cy="400110"/>
          </a:xfrm>
          <a:prstGeom prst="rect">
            <a:avLst/>
          </a:prstGeom>
          <a:noFill/>
        </p:spPr>
        <p:txBody>
          <a:bodyPr wrap="square" rtlCol="0">
            <a:spAutoFit/>
          </a:bodyPr>
          <a:lstStyle/>
          <a:p>
            <a:pPr eaLnBrk="1" hangingPunct="1">
              <a:lnSpc>
                <a:spcPct val="100000"/>
              </a:lnSpc>
              <a:spcBef>
                <a:spcPct val="0"/>
              </a:spcBef>
              <a:buFontTx/>
              <a:buNone/>
            </a:pPr>
            <a:r>
              <a:rPr lang="en-US" altLang="en-US" sz="2000" b="1" dirty="0">
                <a:solidFill>
                  <a:srgbClr val="2D91D6"/>
                </a:solidFill>
              </a:rPr>
              <a:t>DATA TYPES – WHICH GRAPH?</a:t>
            </a:r>
          </a:p>
        </p:txBody>
      </p:sp>
      <p:pic>
        <p:nvPicPr>
          <p:cNvPr id="31" name="Picture 30" descr="A vase with leaves in it&#10;&#10;Description automatically generated">
            <a:extLst>
              <a:ext uri="{FF2B5EF4-FFF2-40B4-BE49-F238E27FC236}">
                <a16:creationId xmlns:a16="http://schemas.microsoft.com/office/drawing/2014/main" id="{955B2A14-3E43-ECE5-7039-8296ED999A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sp>
        <p:nvSpPr>
          <p:cNvPr id="2" name="TextBox 1">
            <a:extLst>
              <a:ext uri="{FF2B5EF4-FFF2-40B4-BE49-F238E27FC236}">
                <a16:creationId xmlns:a16="http://schemas.microsoft.com/office/drawing/2014/main" id="{ABD61AEC-3B21-0FE2-59E7-B725064617A0}"/>
              </a:ext>
            </a:extLst>
          </p:cNvPr>
          <p:cNvSpPr txBox="1"/>
          <p:nvPr/>
        </p:nvSpPr>
        <p:spPr>
          <a:xfrm>
            <a:off x="292056" y="1041329"/>
            <a:ext cx="8559888" cy="553998"/>
          </a:xfrm>
          <a:prstGeom prst="rect">
            <a:avLst/>
          </a:prstGeom>
          <a:noFill/>
        </p:spPr>
        <p:txBody>
          <a:bodyPr wrap="square">
            <a:spAutoFit/>
          </a:bodyPr>
          <a:lstStyle/>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Qualitative</a:t>
            </a:r>
          </a:p>
          <a:p>
            <a:pPr eaLnBrk="1" fontAlgn="auto" hangingPunct="1">
              <a:spcBef>
                <a:spcPts val="0"/>
              </a:spcBef>
              <a:spcAft>
                <a:spcPts val="0"/>
              </a:spcAft>
              <a:buSzPct val="200000"/>
              <a:defRPr/>
            </a:pPr>
            <a:r>
              <a:rPr lang="en-US" sz="1500" b="1" dirty="0">
                <a:solidFill>
                  <a:srgbClr val="6CB756"/>
                </a:solidFill>
                <a:latin typeface="Ubuntu Light" panose="020B0304030602030204" pitchFamily="34" charset="0"/>
              </a:rPr>
              <a:t>Nominal</a:t>
            </a:r>
            <a:r>
              <a:rPr lang="en-US" sz="1500" dirty="0">
                <a:solidFill>
                  <a:srgbClr val="6CB756"/>
                </a:solidFill>
                <a:latin typeface="Ubuntu Light" panose="020B0304030602030204" pitchFamily="34" charset="0"/>
              </a:rPr>
              <a:t> </a:t>
            </a:r>
            <a:r>
              <a:rPr lang="en-US" sz="1500" dirty="0">
                <a:latin typeface="Ubuntu" panose="020B0504030602030204" pitchFamily="34" charset="0"/>
              </a:rPr>
              <a:t>data is usually represented in pie charts, bar charts, tally charts and tables. </a:t>
            </a:r>
            <a:endParaRPr lang="en-US" sz="1400" dirty="0">
              <a:solidFill>
                <a:schemeClr val="bg2">
                  <a:lumMod val="25000"/>
                </a:schemeClr>
              </a:solidFill>
              <a:latin typeface="Ubuntu" panose="020B0504030602030204" pitchFamily="34" charset="0"/>
            </a:endParaRPr>
          </a:p>
        </p:txBody>
      </p:sp>
      <p:pic>
        <p:nvPicPr>
          <p:cNvPr id="7" name="Picture 6" descr="A diagram of different colors&#10;&#10;Description automatically generated">
            <a:extLst>
              <a:ext uri="{FF2B5EF4-FFF2-40B4-BE49-F238E27FC236}">
                <a16:creationId xmlns:a16="http://schemas.microsoft.com/office/drawing/2014/main" id="{A11A9E25-02D6-B718-E4C9-256ADE5333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35900" y="1896265"/>
            <a:ext cx="2431510" cy="2205906"/>
          </a:xfrm>
          <a:prstGeom prst="rect">
            <a:avLst/>
          </a:prstGeom>
        </p:spPr>
      </p:pic>
      <p:pic>
        <p:nvPicPr>
          <p:cNvPr id="9" name="Picture 8" descr="A blue bar graph with text&#10;&#10;Description automatically generated">
            <a:extLst>
              <a:ext uri="{FF2B5EF4-FFF2-40B4-BE49-F238E27FC236}">
                <a16:creationId xmlns:a16="http://schemas.microsoft.com/office/drawing/2014/main" id="{84F85036-B06C-D70F-7C03-EC6F68C966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65254" y="2090769"/>
            <a:ext cx="3298050" cy="1967258"/>
          </a:xfrm>
          <a:prstGeom prst="rect">
            <a:avLst/>
          </a:prstGeom>
        </p:spPr>
      </p:pic>
      <p:sp>
        <p:nvSpPr>
          <p:cNvPr id="11" name="TextBox 10">
            <a:extLst>
              <a:ext uri="{FF2B5EF4-FFF2-40B4-BE49-F238E27FC236}">
                <a16:creationId xmlns:a16="http://schemas.microsoft.com/office/drawing/2014/main" id="{08B2D4EF-B080-DE84-5F3E-8898479EF274}"/>
              </a:ext>
            </a:extLst>
          </p:cNvPr>
          <p:cNvSpPr txBox="1"/>
          <p:nvPr/>
        </p:nvSpPr>
        <p:spPr>
          <a:xfrm>
            <a:off x="5963055" y="1949214"/>
            <a:ext cx="4572000" cy="307777"/>
          </a:xfrm>
          <a:prstGeom prst="rect">
            <a:avLst/>
          </a:prstGeom>
          <a:noFill/>
        </p:spPr>
        <p:txBody>
          <a:bodyPr wrap="square">
            <a:spAutoFit/>
          </a:bodyPr>
          <a:lstStyle/>
          <a:p>
            <a:pPr rtl="0">
              <a:defRPr sz="1862" b="0" i="0" u="none" strike="noStrike" kern="1200" spc="0" baseline="0">
                <a:solidFill>
                  <a:prstClr val="black"/>
                </a:solidFill>
                <a:latin typeface="+mn-lt"/>
                <a:ea typeface="+mn-ea"/>
                <a:cs typeface="+mn-cs"/>
              </a:defRPr>
            </a:pPr>
            <a:r>
              <a:rPr lang="en-US" sz="1400" b="1" dirty="0">
                <a:solidFill>
                  <a:srgbClr val="6CB756"/>
                </a:solidFill>
                <a:latin typeface="Ubuntu Light" panose="020B0304030602030204" pitchFamily="34" charset="0"/>
              </a:rPr>
              <a:t>Bar Chart</a:t>
            </a:r>
          </a:p>
        </p:txBody>
      </p:sp>
      <p:sp>
        <p:nvSpPr>
          <p:cNvPr id="12" name="TextBox 11">
            <a:extLst>
              <a:ext uri="{FF2B5EF4-FFF2-40B4-BE49-F238E27FC236}">
                <a16:creationId xmlns:a16="http://schemas.microsoft.com/office/drawing/2014/main" id="{D4F418C4-20B5-7324-1E7C-BEB0E11FB001}"/>
              </a:ext>
            </a:extLst>
          </p:cNvPr>
          <p:cNvSpPr txBox="1"/>
          <p:nvPr/>
        </p:nvSpPr>
        <p:spPr>
          <a:xfrm>
            <a:off x="444456" y="1949214"/>
            <a:ext cx="4572000" cy="307777"/>
          </a:xfrm>
          <a:prstGeom prst="rect">
            <a:avLst/>
          </a:prstGeom>
          <a:noFill/>
        </p:spPr>
        <p:txBody>
          <a:bodyPr wrap="square">
            <a:spAutoFit/>
          </a:bodyPr>
          <a:lstStyle/>
          <a:p>
            <a:pPr rtl="0">
              <a:defRPr sz="1862" b="0" i="0" u="none" strike="noStrike" kern="1200" spc="0" baseline="0">
                <a:solidFill>
                  <a:prstClr val="black"/>
                </a:solidFill>
                <a:latin typeface="+mn-lt"/>
                <a:ea typeface="+mn-ea"/>
                <a:cs typeface="+mn-cs"/>
              </a:defRPr>
            </a:pPr>
            <a:r>
              <a:rPr lang="en-US" sz="1400" b="1" dirty="0">
                <a:solidFill>
                  <a:srgbClr val="6CB756"/>
                </a:solidFill>
                <a:latin typeface="Ubuntu Light" panose="020B0304030602030204" pitchFamily="34" charset="0"/>
              </a:rPr>
              <a:t>Eye</a:t>
            </a:r>
            <a:r>
              <a:rPr lang="en-US" sz="1400" b="1" baseline="0" dirty="0">
                <a:solidFill>
                  <a:srgbClr val="6CB756"/>
                </a:solidFill>
                <a:latin typeface="Ubuntu Light" panose="020B0304030602030204" pitchFamily="34" charset="0"/>
              </a:rPr>
              <a:t> </a:t>
            </a:r>
            <a:r>
              <a:rPr lang="en-US" sz="1400" b="1" baseline="0" dirty="0" err="1">
                <a:solidFill>
                  <a:srgbClr val="6CB756"/>
                </a:solidFill>
                <a:latin typeface="Ubuntu Light" panose="020B0304030602030204" pitchFamily="34" charset="0"/>
              </a:rPr>
              <a:t>Colour</a:t>
            </a:r>
            <a:endParaRPr lang="en-US" sz="1400" b="1" dirty="0">
              <a:solidFill>
                <a:srgbClr val="6CB756"/>
              </a:solidFill>
              <a:latin typeface="Ubuntu Light" panose="020B0304030602030204" pitchFamily="34" charset="0"/>
            </a:endParaRPr>
          </a:p>
        </p:txBody>
      </p:sp>
      <p:pic>
        <p:nvPicPr>
          <p:cNvPr id="3" name="Picture 2">
            <a:extLst>
              <a:ext uri="{FF2B5EF4-FFF2-40B4-BE49-F238E27FC236}">
                <a16:creationId xmlns:a16="http://schemas.microsoft.com/office/drawing/2014/main" id="{62C9992C-966B-4E0C-E9D8-91EEB9111A2C}"/>
              </a:ext>
            </a:extLst>
          </p:cNvPr>
          <p:cNvPicPr>
            <a:picLocks noChangeAspect="1"/>
          </p:cNvPicPr>
          <p:nvPr/>
        </p:nvPicPr>
        <p:blipFill>
          <a:blip r:embed="rId6"/>
          <a:stretch>
            <a:fillRect/>
          </a:stretch>
        </p:blipFill>
        <p:spPr>
          <a:xfrm>
            <a:off x="4747247" y="4366037"/>
            <a:ext cx="2078392" cy="64794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89C7CF1A-5259-C6CC-260D-0DF7CDDB07D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5" name="TextBox 4">
            <a:extLst>
              <a:ext uri="{FF2B5EF4-FFF2-40B4-BE49-F238E27FC236}">
                <a16:creationId xmlns:a16="http://schemas.microsoft.com/office/drawing/2014/main" id="{B178A58C-F91F-CA62-E619-997A960385C5}"/>
              </a:ext>
            </a:extLst>
          </p:cNvPr>
          <p:cNvSpPr txBox="1"/>
          <p:nvPr/>
        </p:nvSpPr>
        <p:spPr>
          <a:xfrm>
            <a:off x="1674967" y="4897865"/>
            <a:ext cx="7176977" cy="338554"/>
          </a:xfrm>
          <a:prstGeom prst="rect">
            <a:avLst/>
          </a:prstGeom>
          <a:noFill/>
        </p:spPr>
        <p:txBody>
          <a:bodyPr wrap="square" rtlCol="0">
            <a:spAutoFit/>
          </a:bodyPr>
          <a:lstStyle/>
          <a:p>
            <a:pPr algn="r"/>
            <a:r>
              <a:rPr lang="en-GB" sz="800" dirty="0">
                <a:effectLst/>
                <a:latin typeface="Ubuntu" panose="020B0504030602030204" pitchFamily="34" charset="0"/>
              </a:rPr>
              <a:t>Copyright Universe of Engineering Ltd under license to Primary Engineer Ltd </a:t>
            </a:r>
            <a:r>
              <a:rPr lang="en-GB" sz="800" b="1" dirty="0">
                <a:effectLst/>
                <a:latin typeface="Ubuntu" panose="020B0504030602030204" pitchFamily="34" charset="0"/>
              </a:rPr>
              <a:t>2021-2024</a:t>
            </a:r>
            <a:endParaRPr lang="en-GB" sz="800" dirty="0">
              <a:effectLst/>
              <a:latin typeface="Ubuntu" panose="020B0504030602030204" pitchFamily="34" charset="0"/>
            </a:endParaRPr>
          </a:p>
          <a:p>
            <a:pPr algn="r"/>
            <a:endParaRPr lang="en-US" sz="800" dirty="0"/>
          </a:p>
        </p:txBody>
      </p:sp>
    </p:spTree>
    <p:extLst>
      <p:ext uri="{BB962C8B-B14F-4D97-AF65-F5344CB8AC3E}">
        <p14:creationId xmlns:p14="http://schemas.microsoft.com/office/powerpoint/2010/main" val="100937895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8f118ce-cf87-4f20-821b-40030aa878cd" xsi:nil="true"/>
    <lcf76f155ced4ddcb4097134ff3c332f xmlns="7a0e0852-98f0-44cf-868b-e76dd3d96154">
      <Terms xmlns="http://schemas.microsoft.com/office/infopath/2007/PartnerControls"/>
    </lcf76f155ced4ddcb4097134ff3c332f>
    <SharedWithUsers xmlns="68f118ce-cf87-4f20-821b-40030aa878cd">
      <UserInfo>
        <DisplayName/>
        <AccountId xsi:nil="true"/>
        <AccountType/>
      </UserInfo>
    </SharedWithUsers>
    <MediaLengthInSeconds xmlns="7a0e0852-98f0-44cf-868b-e76dd3d96154" xsi:nil="true"/>
    <maybe xmlns="7a0e0852-98f0-44cf-868b-e76dd3d96154">
      <Url xsi:nil="true"/>
      <Description xsi:nil="true"/>
    </maybe>
    <Photos xmlns="7a0e0852-98f0-44cf-868b-e76dd3d96154" xsi:nil="true"/>
    <Preview xmlns="7a0e0852-98f0-44cf-868b-e76dd3d96154" xsi:nil="true"/>
    <Thumbnail xmlns="7a0e0852-98f0-44cf-868b-e76dd3d96154" xsi:nil="true"/>
  </documentManagement>
</p:properties>
</file>

<file path=customXml/itemProps1.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2.xml><?xml version="1.0" encoding="utf-8"?>
<ds:datastoreItem xmlns:ds="http://schemas.openxmlformats.org/officeDocument/2006/customXml" ds:itemID="{4CD0ACB6-5EAC-47E0-9BA7-570E0517DF99}"/>
</file>

<file path=customXml/itemProps3.xml><?xml version="1.0" encoding="utf-8"?>
<ds:datastoreItem xmlns:ds="http://schemas.openxmlformats.org/officeDocument/2006/customXml" ds:itemID="{F3A66B7A-C503-477D-9D49-F2A9FCE11CFD}">
  <ds:schemaRef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dcmitype/"/>
    <ds:schemaRef ds:uri="7a0e0852-98f0-44cf-868b-e76dd3d96154"/>
    <ds:schemaRef ds:uri="68f118ce-cf87-4f20-821b-40030aa878cd"/>
    <ds:schemaRef ds:uri="http://schemas.microsoft.com/office/2006/metadata/properties"/>
    <ds:schemaRef ds:uri="http://www.w3.org/XML/1998/namespace"/>
    <ds:schemaRef ds:uri="http://purl.org/dc/terms/"/>
    <ds:schemaRef ds:uri="bb5d00c6-494b-4fcb-9372-4e484d85acca"/>
    <ds:schemaRef ds:uri="323326a6-dc59-45ed-a5ec-ba93925d7780"/>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1324</Words>
  <Application>Microsoft Office PowerPoint</Application>
  <PresentationFormat>On-screen Show (16:9)</PresentationFormat>
  <Paragraphs>149</Paragraphs>
  <Slides>19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Ubuntu</vt:lpstr>
      <vt:lpstr>Ubuntu Light</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Emily Nicholls</cp:lastModifiedBy>
  <cp:revision>21</cp:revision>
  <dcterms:created xsi:type="dcterms:W3CDTF">2022-03-06T13:21:37Z</dcterms:created>
  <dcterms:modified xsi:type="dcterms:W3CDTF">2025-02-13T11:37:27Z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5887100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aybe">
    <vt:lpwstr>, </vt:lpwstr>
  </property>
  <property fmtid="{D5CDD505-2E9C-101B-9397-08002B2CF9AE}" pid="12" name="_ExtendedDescription">
    <vt:lpwstr/>
  </property>
  <property fmtid="{D5CDD505-2E9C-101B-9397-08002B2CF9AE}" pid="13" name="TriggerFlowInfo">
    <vt:lpwstr/>
  </property>
</Properties>
</file>